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29" r:id="rId3"/>
    <p:sldId id="330" r:id="rId4"/>
    <p:sldId id="331" r:id="rId5"/>
    <p:sldId id="332" r:id="rId6"/>
    <p:sldId id="259" r:id="rId7"/>
    <p:sldId id="257" r:id="rId8"/>
    <p:sldId id="258" r:id="rId9"/>
    <p:sldId id="297" r:id="rId10"/>
    <p:sldId id="270" r:id="rId11"/>
    <p:sldId id="273" r:id="rId12"/>
    <p:sldId id="274" r:id="rId13"/>
    <p:sldId id="279" r:id="rId14"/>
    <p:sldId id="278" r:id="rId15"/>
    <p:sldId id="280" r:id="rId16"/>
    <p:sldId id="283" r:id="rId17"/>
    <p:sldId id="284" r:id="rId18"/>
    <p:sldId id="281" r:id="rId19"/>
    <p:sldId id="286" r:id="rId20"/>
    <p:sldId id="287" r:id="rId21"/>
    <p:sldId id="288" r:id="rId22"/>
    <p:sldId id="261" r:id="rId23"/>
    <p:sldId id="289" r:id="rId24"/>
    <p:sldId id="311" r:id="rId25"/>
    <p:sldId id="303" r:id="rId26"/>
    <p:sldId id="312" r:id="rId27"/>
    <p:sldId id="295" r:id="rId28"/>
    <p:sldId id="290" r:id="rId29"/>
    <p:sldId id="291" r:id="rId30"/>
    <p:sldId id="294" r:id="rId31"/>
    <p:sldId id="292" r:id="rId32"/>
    <p:sldId id="296" r:id="rId33"/>
    <p:sldId id="313" r:id="rId34"/>
    <p:sldId id="310" r:id="rId35"/>
    <p:sldId id="300" r:id="rId36"/>
    <p:sldId id="314" r:id="rId37"/>
    <p:sldId id="323" r:id="rId38"/>
    <p:sldId id="315" r:id="rId39"/>
    <p:sldId id="317" r:id="rId40"/>
    <p:sldId id="318" r:id="rId41"/>
    <p:sldId id="319" r:id="rId42"/>
    <p:sldId id="320" r:id="rId43"/>
    <p:sldId id="325" r:id="rId44"/>
    <p:sldId id="321" r:id="rId45"/>
    <p:sldId id="322" r:id="rId46"/>
    <p:sldId id="267" r:id="rId47"/>
    <p:sldId id="301" r:id="rId48"/>
    <p:sldId id="327" r:id="rId49"/>
    <p:sldId id="266" r:id="rId50"/>
    <p:sldId id="304" r:id="rId51"/>
    <p:sldId id="305" r:id="rId52"/>
    <p:sldId id="328" r:id="rId5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380" autoAdjust="0"/>
  </p:normalViewPr>
  <p:slideViewPr>
    <p:cSldViewPr>
      <p:cViewPr>
        <p:scale>
          <a:sx n="58" d="100"/>
          <a:sy n="58" d="100"/>
        </p:scale>
        <p:origin x="-1008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6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25146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Автор проекта</a:t>
            </a:r>
            <a:r>
              <a:rPr lang="ru-RU" sz="2000" b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: </a:t>
            </a:r>
            <a:r>
              <a:rPr lang="ru-RU" sz="2000" b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учащийся </a:t>
            </a: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9 </a:t>
            </a:r>
            <a:r>
              <a:rPr lang="ru-RU" sz="20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кл</a:t>
            </a: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Татаренко Владимир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Руководитель проекта:</a:t>
            </a:r>
            <a:r>
              <a:rPr lang="ru-RU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Дремова</a:t>
            </a: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Г.В.,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учитель информатики</a:t>
            </a:r>
          </a:p>
          <a:p>
            <a:pPr algn="r"/>
            <a:endParaRPr lang="ru-RU" sz="2000" b="1" i="1" dirty="0">
              <a:solidFill>
                <a:schemeClr val="tx1"/>
              </a:solidFill>
            </a:endParaRPr>
          </a:p>
          <a:p>
            <a:endParaRPr lang="ru-RU" sz="1700" b="1" i="1" dirty="0" smtClean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2000" b="1" i="1" dirty="0" smtClean="0">
                <a:latin typeface="Bookman Old Style" pitchFamily="18" charset="0"/>
              </a:rPr>
              <a:t>МОБУ СОШ № 34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>
                <a:latin typeface="Bookman Old Style" pitchFamily="18" charset="0"/>
              </a:rPr>
              <a:t>История города        Таганрога</a:t>
            </a:r>
            <a:endParaRPr lang="ru-RU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443" y="-32657"/>
            <a:ext cx="8833757" cy="2819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  </a:t>
            </a:r>
            <a:r>
              <a:rPr lang="ru-RU" sz="2400" dirty="0" smtClean="0">
                <a:latin typeface="Bookman Old Style" pitchFamily="18" charset="0"/>
              </a:rPr>
              <a:t>Весной 1696 года флотилия спустилась Доном к Азову и 27 мая вышла в море. Азов был блокирован полностью, и 18 июля 1696 года гарнизон капитулировал. 21 июля пала турецкая крепость Лютик, прикрывавшая выход в море по Мертвому Донцу. Взятие Азова явилось выдающейся победой России, имевшей важное международное значение.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4" name="Рисунок 3" descr="balaclava_crimean_wa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607129"/>
            <a:ext cx="6781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448800" cy="71167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i="1" dirty="0" smtClean="0"/>
              <a:t>                                                                         </a:t>
            </a:r>
          </a:p>
          <a:p>
            <a:pPr>
              <a:buNone/>
            </a:pPr>
            <a:r>
              <a:rPr lang="ru-RU" sz="2600" dirty="0" smtClean="0">
                <a:latin typeface="Bookman Old Style" pitchFamily="18" charset="0"/>
              </a:rPr>
              <a:t>После взятия Азова,                                                         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                                               27 июля 1696 года,          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                                               Петр I с ближайшими  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                                               соратниками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                                               отправился на лодках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                                               в Азовское море, чтобы    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                                               выбрать место для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сооружения гавани. В тот же день экспедиция прибыла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к высокому, приметному, пустынному мысу, издавна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называвшемуся </a:t>
            </a:r>
            <a:r>
              <a:rPr lang="ru-RU" sz="2600" dirty="0" err="1" smtClean="0">
                <a:latin typeface="Bookman Old Style" pitchFamily="18" charset="0"/>
              </a:rPr>
              <a:t>Таган-Рогом</a:t>
            </a:r>
            <a:r>
              <a:rPr lang="ru-RU" sz="2600" dirty="0" smtClean="0">
                <a:latin typeface="Bookman Old Style" pitchFamily="18" charset="0"/>
              </a:rPr>
              <a:t>. Именно здесь решено было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соорудить гавань для первого в истории России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регулярного военно-морского флота.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Tolik\Desktop\ИВТ\5е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386" y="457200"/>
            <a:ext cx="5029200" cy="319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 smtClean="0">
                <a:latin typeface="Bookman Old Style" pitchFamily="18" charset="0"/>
              </a:rPr>
              <a:t>   12 сентября 1698 года Пушкарский приказ постановил: «Пристани морского каравана судам по осмотру и чертежу, каков прислан за рукою итальянской земли капитана Матвея </a:t>
            </a:r>
            <a:r>
              <a:rPr lang="ru-RU" sz="2800" b="1" dirty="0" err="1" smtClean="0">
                <a:latin typeface="Bookman Old Style" pitchFamily="18" charset="0"/>
              </a:rPr>
              <a:t>Симунта</a:t>
            </a:r>
            <a:r>
              <a:rPr lang="ru-RU" sz="2800" b="1" dirty="0" smtClean="0">
                <a:latin typeface="Bookman Old Style" pitchFamily="18" charset="0"/>
              </a:rPr>
              <a:t>, быть у Таганрога...» Эту дату принято считать официальным днем основания города Таганрога, первоначально называвшегося Троицком на </a:t>
            </a:r>
            <a:r>
              <a:rPr lang="ru-RU" sz="2800" b="1" dirty="0" err="1" smtClean="0">
                <a:latin typeface="Bookman Old Style" pitchFamily="18" charset="0"/>
              </a:rPr>
              <a:t>Таган-Роге</a:t>
            </a:r>
            <a:r>
              <a:rPr lang="ru-RU" sz="2800" b="1" dirty="0" smtClean="0">
                <a:latin typeface="Bookman Old Style" pitchFamily="18" charset="0"/>
              </a:rPr>
              <a:t>.</a:t>
            </a:r>
            <a:endParaRPr lang="ru-RU" sz="28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1"/>
            <a:ext cx="8915400" cy="281939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/>
              <a:t>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Bookman Old Style" pitchFamily="18" charset="0"/>
              </a:rPr>
              <a:t>           Таганрог - один из первых русских городов, строительство которого велось по заранее разработанному плану. Проект планировки и застройки Таганрога был создан             в 1699 году на основе указаний Петра I.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Bookman Old Style" pitchFamily="18" charset="0"/>
              </a:rPr>
              <a:t>           Перед гаванью в море возвышался остров Черепашка. Это был первый в истории России искусственный порт на открытом морском побережье.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Bookman Old Style" pitchFamily="18" charset="0"/>
              </a:rPr>
              <a:t>           Возведенная на мысу крепость пятиугольной формы имела главный вал высотой 24 фута и ров глубиной 16 футов. Ее артиллерийское оснащение в 1711 году составляли 293 пушки и 40 гаубиц. В гавани и на острове Черепашка располагались еще 127 пушек. Внутри крепости были построены 206 каменных жилищ для размещения гарнизона и гражданского населения на случай осады.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050" name="Picture 2" descr="C:\Users\Tolik\Desktop\ИВТ\a037226ba3e2a4c035afce74150acd6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743200"/>
            <a:ext cx="5486400" cy="3709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304800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     </a:t>
            </a:r>
            <a:r>
              <a:rPr lang="ru-RU" sz="2400" dirty="0" smtClean="0">
                <a:latin typeface="Bookman Old Style" pitchFamily="18" charset="0"/>
              </a:rPr>
              <a:t>По указанию Петра I в первом десятилетии XVIII века Таганрог благоустраивается и озеленяется. В 1704 году начинается распашка целины. А в следующем году под Таганрогом были заложены «государевы» фруктовые сады и виноградники, плантации клубники. Тогда же в город были завезены из Константинополя лимонные и померанцевые деревья. К исходу первого десятилетия XVIII века строительство гавани, крепости и города было в основном завершено.</a:t>
            </a:r>
          </a:p>
          <a:p>
            <a:pPr>
              <a:buNone/>
            </a:pPr>
            <a:endParaRPr lang="ru-RU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400" y="4724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840" y="4724400"/>
            <a:ext cx="327152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4625" y="4724400"/>
            <a:ext cx="211937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00" y="4724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429000" y="457200"/>
            <a:ext cx="5334000" cy="2667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     </a:t>
            </a:r>
            <a:r>
              <a:rPr lang="ru-RU" sz="2400" dirty="0" smtClean="0">
                <a:latin typeface="Bookman Old Style" pitchFamily="18" charset="0"/>
              </a:rPr>
              <a:t>По мере развития экономической жизни в крае Таганрог, сохраняя свое военное и административное значение, превращался и в центр ремесла и торговли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7427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08400"/>
            <a:ext cx="5029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45363" y="152400"/>
            <a:ext cx="8610600" cy="3733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dirty="0" smtClean="0">
                <a:latin typeface="Bookman Old Style" pitchFamily="18" charset="0"/>
              </a:rPr>
              <a:t>Не примирившаяся с потерей Северо-Восточного Приазовья Турция развязала в 1710 году новую войну против России. Русское правительство оказалось перед необходимостью вести одновременно борьбу против шведов на северо-западе, турок и татар - на юге. В ходе русско-турецкой войны одним из театров боевых действий вновь стало Приазовье. В 1711 году в Азовское море вошла крупная турецкая эскадра с десантными войсками,  предназначенными для захвата Таганрога   и Азова. 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999" y="3352800"/>
            <a:ext cx="5291329" cy="336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457200"/>
            <a:ext cx="8458200" cy="2743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   </a:t>
            </a:r>
            <a:r>
              <a:rPr lang="ru-RU" sz="2400" dirty="0" smtClean="0">
                <a:latin typeface="Bookman Old Style" pitchFamily="18" charset="0"/>
              </a:rPr>
              <a:t>Русские войска, возглавляемые Петром, были окружены превосходящими силами турок. По условиям заключенного вслед за этим Прусского мирного договора Россия обязалась возвратить Турции Азов и разрушить Таганрог, а также не содержать впредь военно-морского флота на Азовском море.</a:t>
            </a:r>
          </a:p>
          <a:p>
            <a:pPr algn="just">
              <a:buNone/>
            </a:pP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371" y="32004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038600" y="0"/>
            <a:ext cx="4572000" cy="65532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19 сентября 1711 года Петр I сообщил руководителю обороны Приазовья адмиралу Ф.М.Апраксину: «Как не своею рукою пишу: нужно турок удовлетворить... Таганрог разорить как можно шире, однако же, не портя фундамента, ибо, может быть, бог иначе совершит». Распоряжение Петра было исполнено, и в начале февраля 1712 года русские войска покинули разрушенный город.</a:t>
            </a:r>
          </a:p>
          <a:p>
            <a:pPr algn="just">
              <a:buNone/>
            </a:pP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85369"/>
            <a:ext cx="3733800" cy="47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3924301"/>
            <a:ext cx="8382000" cy="289559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   На протяжении  50 с лишним лет таганрогская </a:t>
            </a:r>
            <a:r>
              <a:rPr lang="ru-RU" sz="2400" dirty="0" err="1" smtClean="0">
                <a:latin typeface="Bookman Old Style" pitchFamily="18" charset="0"/>
              </a:rPr>
              <a:t>гавань,крепость</a:t>
            </a:r>
            <a:r>
              <a:rPr lang="ru-RU" sz="2400" dirty="0" smtClean="0">
                <a:latin typeface="Bookman Old Style" pitchFamily="18" charset="0"/>
              </a:rPr>
              <a:t> и город лежали в развалинах. Восстановление Таганрога стало возможным только в ходе русско-турецкой войны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1768-1774 годов, которая открыла перед Россией реальную возможность стать черноморской державой.</a:t>
            </a:r>
          </a:p>
          <a:p>
            <a:pPr>
              <a:buNone/>
            </a:pP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471" y="228600"/>
            <a:ext cx="5619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5930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b="1" dirty="0" smtClean="0">
                <a:latin typeface="Bookman Old Style" pitchFamily="18" charset="0"/>
              </a:rPr>
              <a:t>Причина проблемы:</a:t>
            </a:r>
          </a:p>
          <a:p>
            <a:pPr marL="45720" indent="0" algn="just">
              <a:buNone/>
            </a:pPr>
            <a:r>
              <a:rPr lang="ru-RU" sz="2400" dirty="0" smtClean="0">
                <a:latin typeface="Bookman Old Style" pitchFamily="18" charset="0"/>
              </a:rPr>
              <a:t>Так как наш город уникален по своей истории развития, а также выдающимися людьми, жившими в городе, каждый год к нам приезжает множество гостей. Они часто не знают, что можно посмотреть в городе, какие есть достопримечательности города? </a:t>
            </a:r>
          </a:p>
          <a:p>
            <a:pPr marL="45720" indent="0" algn="just">
              <a:buNone/>
            </a:pPr>
            <a:r>
              <a:rPr lang="ru-RU" sz="2400" b="1" dirty="0" smtClean="0">
                <a:latin typeface="Bookman Old Style" pitchFamily="18" charset="0"/>
              </a:rPr>
              <a:t>Я задалась вопросом:</a:t>
            </a:r>
          </a:p>
          <a:p>
            <a:pPr marL="45720" indent="0" algn="just">
              <a:buNone/>
            </a:pPr>
            <a:r>
              <a:rPr lang="ru-RU" sz="2400" dirty="0" smtClean="0">
                <a:latin typeface="Bookman Old Style" pitchFamily="18" charset="0"/>
              </a:rPr>
              <a:t>как познакомить гостей с историей создания и современным городом Таганрогом. </a:t>
            </a:r>
            <a:endParaRPr lang="ru-RU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3400" y="533401"/>
            <a:ext cx="8229600" cy="20574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 </a:t>
            </a:r>
            <a:r>
              <a:rPr lang="ru-RU" i="1" dirty="0" smtClean="0"/>
              <a:t>      </a:t>
            </a:r>
            <a:r>
              <a:rPr lang="ru-RU" sz="2400" dirty="0" smtClean="0">
                <a:latin typeface="Bookman Old Style" pitchFamily="18" charset="0"/>
              </a:rPr>
              <a:t>При восстановлении гавани и крепости широко применялся опыт, приобретенный в период первоначального строительства Таганрога в петровское время.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6" name="Picture 2" descr="C:\Users\Tolik\Desktop\ИВТ\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171" y="2743200"/>
            <a:ext cx="587963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609601"/>
            <a:ext cx="8458200" cy="2286000"/>
          </a:xfrm>
        </p:spPr>
        <p:txBody>
          <a:bodyPr/>
          <a:lstStyle/>
          <a:p>
            <a:pPr algn="just">
              <a:buNone/>
            </a:pPr>
            <a:r>
              <a:rPr lang="ru-RU" i="1" dirty="0" smtClean="0"/>
              <a:t>          </a:t>
            </a:r>
            <a:r>
              <a:rPr lang="ru-RU" sz="2400" dirty="0" smtClean="0">
                <a:latin typeface="Bookman Old Style" pitchFamily="18" charset="0"/>
              </a:rPr>
              <a:t>К концу XVIII века границы Русского государства все дальше и дальше отодвигались на юг. </a:t>
            </a:r>
            <a:r>
              <a:rPr lang="ru-RU" sz="2400" dirty="0" err="1" smtClean="0">
                <a:latin typeface="Bookman Old Style" pitchFamily="18" charset="0"/>
              </a:rPr>
              <a:t>Таган-Рог</a:t>
            </a:r>
            <a:r>
              <a:rPr lang="ru-RU" sz="2400" dirty="0" smtClean="0">
                <a:latin typeface="Bookman Old Style" pitchFamily="18" charset="0"/>
              </a:rPr>
              <a:t> оказался в глубоком тылу и потерял военно-стратегическое значение. На месте крепости появился шумный торговый порт - Таганрог.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9718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81000" y="457200"/>
            <a:ext cx="8305800" cy="25908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Bookman Old Style" pitchFamily="18" charset="0"/>
              </a:rPr>
              <a:t>     После </a:t>
            </a:r>
            <a:r>
              <a:rPr lang="ru-RU" sz="2400" dirty="0">
                <a:latin typeface="Bookman Old Style" pitchFamily="18" charset="0"/>
              </a:rPr>
              <a:t>присоединения к России Крыма Таганрог из города-крепости становится богатым городом-портом, игравшим, несмотря на острую конкуренцию со стороны Одессы и </a:t>
            </a:r>
            <a:r>
              <a:rPr lang="ru-RU" sz="2400" dirty="0" smtClean="0">
                <a:latin typeface="Bookman Old Style" pitchFamily="18" charset="0"/>
              </a:rPr>
              <a:t>Ростова-на-Дону,</a:t>
            </a:r>
            <a:r>
              <a:rPr lang="ru-RU" sz="2400" dirty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главенствующую </a:t>
            </a:r>
            <a:r>
              <a:rPr lang="ru-RU" sz="2400" dirty="0">
                <a:latin typeface="Bookman Old Style" pitchFamily="18" charset="0"/>
              </a:rPr>
              <a:t>роль 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в </a:t>
            </a:r>
            <a:r>
              <a:rPr lang="ru-RU" sz="2400" dirty="0">
                <a:latin typeface="Bookman Old Style" pitchFamily="18" charset="0"/>
              </a:rPr>
              <a:t>торговле </a:t>
            </a:r>
            <a:r>
              <a:rPr lang="ru-RU" sz="2400" dirty="0" smtClean="0">
                <a:latin typeface="Bookman Old Style" pitchFamily="18" charset="0"/>
              </a:rPr>
              <a:t>России</a:t>
            </a:r>
            <a:endParaRPr lang="en-US" sz="2400" dirty="0" smtClean="0">
              <a:latin typeface="Bookman Old Style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на </a:t>
            </a:r>
            <a:r>
              <a:rPr lang="ru-RU" sz="2400" dirty="0">
                <a:latin typeface="Bookman Old Style" pitchFamily="18" charset="0"/>
              </a:rPr>
              <a:t>южном </a:t>
            </a:r>
            <a:r>
              <a:rPr lang="ru-RU" sz="2400" dirty="0" smtClean="0">
                <a:latin typeface="Bookman Old Style" pitchFamily="18" charset="0"/>
              </a:rPr>
              <a:t>направлении.</a:t>
            </a:r>
            <a:endParaRPr lang="ru-RU" sz="2400" dirty="0">
              <a:latin typeface="Bookman Old Style" pitchFamily="18" charset="0"/>
            </a:endParaRPr>
          </a:p>
          <a:p>
            <a:endParaRPr lang="ru-RU" i="1" dirty="0"/>
          </a:p>
        </p:txBody>
      </p:sp>
      <p:pic>
        <p:nvPicPr>
          <p:cNvPr id="4" name="Рисунок 3" descr="0_e3ac_bbdf2e5f_X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30480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3398837"/>
            <a:ext cx="8458200" cy="34591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/>
              <a:t>        </a:t>
            </a:r>
            <a:r>
              <a:rPr lang="ru-RU" sz="2400" dirty="0" smtClean="0">
                <a:latin typeface="Bookman Old Style" pitchFamily="18" charset="0"/>
              </a:rPr>
              <a:t>15 иностранных держав содержали в Таганроге торговые консульства.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Bookman Old Style" pitchFamily="18" charset="0"/>
              </a:rPr>
              <a:t>       Самым оживленным местом в городе был порт где, стояли торговые корабли.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latin typeface="Bookman Old Style" pitchFamily="18" charset="0"/>
              </a:rPr>
              <a:t>   Через таганрогский порт вывозили знаменитую пшеницу «арнаутку», паюсную икру, которая больше всего ценилась на итальянских рынках, рыбий клей, масло, сушеные фрукты, мармелад.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529" y="152400"/>
            <a:ext cx="369824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00400" y="0"/>
            <a:ext cx="5638800" cy="6629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i="1" dirty="0" smtClean="0"/>
              <a:t>      </a:t>
            </a:r>
            <a:r>
              <a:rPr lang="ru-RU" sz="2000" dirty="0" smtClean="0">
                <a:latin typeface="Bookman Old Style" pitchFamily="18" charset="0"/>
              </a:rPr>
              <a:t>В Таганроге часто бывали знаменитые люди. А.С.Пушкин был один день проездом в нашем городе 5 июня 1820 года. Город произвёл на писателя массу впечатлений. Увидев море, поэт пишет стихи:</a:t>
            </a:r>
          </a:p>
          <a:p>
            <a:pPr algn="just">
              <a:buNone/>
            </a:pPr>
            <a:r>
              <a:rPr lang="ru-RU" sz="2000" dirty="0" smtClean="0">
                <a:latin typeface="Bookman Old Style" pitchFamily="18" charset="0"/>
              </a:rPr>
              <a:t>    «Как я завидовал волнам,</a:t>
            </a:r>
          </a:p>
          <a:p>
            <a:pPr algn="just">
              <a:buNone/>
            </a:pPr>
            <a:r>
              <a:rPr lang="ru-RU" sz="2000" dirty="0" smtClean="0">
                <a:latin typeface="Bookman Old Style" pitchFamily="18" charset="0"/>
              </a:rPr>
              <a:t>     Бегущим бурною чредою,</a:t>
            </a:r>
          </a:p>
          <a:p>
            <a:pPr algn="just">
              <a:buNone/>
            </a:pPr>
            <a:r>
              <a:rPr lang="ru-RU" sz="2000" dirty="0" smtClean="0">
                <a:latin typeface="Bookman Old Style" pitchFamily="18" charset="0"/>
              </a:rPr>
              <a:t>     С любовью лечь к ее ногам!»</a:t>
            </a:r>
          </a:p>
          <a:p>
            <a:pPr algn="just">
              <a:buNone/>
            </a:pPr>
            <a:r>
              <a:rPr lang="ru-RU" sz="2000" dirty="0" smtClean="0">
                <a:latin typeface="Bookman Old Style" pitchFamily="18" charset="0"/>
              </a:rPr>
              <a:t>     Эти строки были посвящены М. Раевской, дочери героя Отечественной войны 1812 года Н. Раевского, с семьёй которого А.С. Пушкин путешествовал по югу России. Говорят, что именно вдохновленный поездкой в Таганрог, в дубовую рощу (Дубки), А. С. Пушкин  написал «У Лукоморья дуб зеленый…».</a:t>
            </a:r>
          </a:p>
          <a:p>
            <a:pPr algn="just">
              <a:buNone/>
            </a:pPr>
            <a:r>
              <a:rPr lang="ru-RU" sz="2000" dirty="0" smtClean="0">
                <a:latin typeface="Bookman Old Style" pitchFamily="18" charset="0"/>
              </a:rPr>
              <a:t>     В 1986 г.в Таганроге на Пушкинской набережной был установлен памятник великому русскому поэту А.С.Пушкину.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3" y="1143000"/>
            <a:ext cx="342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95600" y="266700"/>
            <a:ext cx="5791200" cy="2819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i="1" dirty="0" smtClean="0"/>
              <a:t>         </a:t>
            </a:r>
            <a:r>
              <a:rPr lang="ru-RU" sz="2400" dirty="0" smtClean="0">
                <a:latin typeface="Bookman Old Style" pitchFamily="18" charset="0"/>
              </a:rPr>
              <a:t>Государь Александр 1  любил приезжать в наш город. В очередной приезд в Таганрог Александр 1 заболел менингитом и умер 19 ноября 1825 года. Его именем сейчас названа Александровская  площадь.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8052"/>
            <a:ext cx="2514600" cy="365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2514600" cy="339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048000"/>
            <a:ext cx="5355766" cy="338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62400" y="457200"/>
            <a:ext cx="4648200" cy="64008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i="1" dirty="0" smtClean="0"/>
              <a:t>      </a:t>
            </a:r>
            <a:r>
              <a:rPr lang="ru-RU" sz="2400" dirty="0" smtClean="0">
                <a:latin typeface="Bookman Old Style" pitchFamily="18" charset="0"/>
              </a:rPr>
              <a:t>В гости к брату в Таганрог приезжал композитор Пётр Ильич Чайковский, останавливаясь в его доме (1886, 1888, 1890). С 1974 года по настоящее время здание занимают нотно-музыкальный и иностранный отделы Центральной городской библиотеки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им. Чехова, камерный концертный зал, комната-музей П.И. Чайковского под общим названием «Дом музыки».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360578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81000" y="381000"/>
            <a:ext cx="8382000" cy="2819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В 1866 году при участии итальянских мастеров было возведено новое здание городского театра. Великолепная акустика зрительного зала театра снискала ему славу одного из лучших в России. На сцене таганрогского театра были поставлены пьесы А.П.Чехова, М.Горького, А.Н.Островского, В.Шекспира.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6386" name="Picture 2" descr="C:\Users\Tolik\Desktop\ИВТ\697069001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200400"/>
            <a:ext cx="51435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44932" y="152400"/>
            <a:ext cx="8305800" cy="39623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  </a:t>
            </a:r>
            <a:r>
              <a:rPr lang="ru-RU" sz="2400" dirty="0" smtClean="0">
                <a:latin typeface="Bookman Old Style" pitchFamily="18" charset="0"/>
              </a:rPr>
              <a:t>В 1869 году была проложена к Таганрогу ветка Екатеринославской железной дороги, соединившая город с центральными районами страны. 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    В 1890-х годах начинается строительство в городе заводов - котельного, механического, металлургического,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    В 1900-х годах в городе свыше 30 промышленных предприятий. 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2291" name="Picture 3" descr="C:\Users\Tolik\Desktop\ИВТ\i678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2432" y="3962400"/>
            <a:ext cx="4671568" cy="2895600"/>
          </a:xfrm>
          <a:prstGeom prst="rect">
            <a:avLst/>
          </a:prstGeom>
          <a:noFill/>
        </p:spPr>
      </p:pic>
      <p:pic>
        <p:nvPicPr>
          <p:cNvPr id="12292" name="Picture 4" descr="C:\Users\Tolik\Desktop\ИВТ\56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4497832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42900" y="533400"/>
            <a:ext cx="8382000" cy="1828800"/>
          </a:xfrm>
        </p:spPr>
        <p:txBody>
          <a:bodyPr/>
          <a:lstStyle/>
          <a:p>
            <a:pPr algn="just">
              <a:buNone/>
            </a:pPr>
            <a:r>
              <a:rPr lang="ru-RU" i="1" dirty="0" smtClean="0"/>
              <a:t>       </a:t>
            </a:r>
            <a:r>
              <a:rPr lang="ru-RU" sz="2400" dirty="0" smtClean="0">
                <a:latin typeface="Bookman Old Style" pitchFamily="18" charset="0"/>
              </a:rPr>
              <a:t>Развитие торговых связей в капиталистическую эпоху привело к появлению в Таганроге банков. Крупнейшим из них являлся Азовско-Донской коммерческий банк, возникший в 1871 году.</a:t>
            </a:r>
          </a:p>
          <a:p>
            <a:pPr algn="just"/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5643" y="2667000"/>
            <a:ext cx="5867400" cy="382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62000"/>
            <a:ext cx="7239000" cy="5257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latin typeface="Bookman Old Style" pitchFamily="18" charset="0"/>
              </a:rPr>
              <a:t>Цели проекта:</a:t>
            </a:r>
          </a:p>
          <a:p>
            <a:pPr marL="45720" indent="0" algn="just">
              <a:buNone/>
            </a:pPr>
            <a:r>
              <a:rPr lang="ru-RU" sz="2400" dirty="0" smtClean="0">
                <a:latin typeface="Bookman Old Style" pitchFamily="18" charset="0"/>
              </a:rPr>
              <a:t>  Создание виртуального музея на тему  «Мой </a:t>
            </a:r>
            <a:r>
              <a:rPr lang="ru-RU" sz="2400" dirty="0">
                <a:latin typeface="Bookman Old Style" pitchFamily="18" charset="0"/>
              </a:rPr>
              <a:t>город</a:t>
            </a:r>
            <a:r>
              <a:rPr lang="ru-RU" sz="2400" dirty="0" smtClean="0">
                <a:latin typeface="Bookman Old Style" pitchFamily="18" charset="0"/>
              </a:rPr>
              <a:t>», рассказывающий </a:t>
            </a:r>
            <a:r>
              <a:rPr lang="ru-RU" sz="2400" dirty="0">
                <a:latin typeface="Bookman Old Style" pitchFamily="18" charset="0"/>
              </a:rPr>
              <a:t>об истории  создания нашего города, </a:t>
            </a:r>
            <a:r>
              <a:rPr lang="ru-RU" sz="2400" dirty="0" smtClean="0">
                <a:latin typeface="Bookman Old Style" pitchFamily="18" charset="0"/>
              </a:rPr>
              <a:t>о </a:t>
            </a:r>
            <a:r>
              <a:rPr lang="ru-RU" sz="2400" dirty="0">
                <a:latin typeface="Bookman Old Style" pitchFamily="18" charset="0"/>
              </a:rPr>
              <a:t>его знаменитых </a:t>
            </a:r>
            <a:r>
              <a:rPr lang="ru-RU" sz="2400" dirty="0" smtClean="0">
                <a:latin typeface="Bookman Old Style" pitchFamily="18" charset="0"/>
              </a:rPr>
              <a:t>жителях, о его современной жизни. </a:t>
            </a:r>
            <a:endParaRPr lang="ru-RU" sz="2400" dirty="0">
              <a:latin typeface="Bookman Old Style" pitchFamily="18" charset="0"/>
            </a:endParaRPr>
          </a:p>
          <a:p>
            <a:pPr marL="45720" indent="0" algn="just">
              <a:buNone/>
            </a:pPr>
            <a:r>
              <a:rPr lang="ru-RU" sz="2400" dirty="0" smtClean="0">
                <a:latin typeface="Bookman Old Style" pitchFamily="18" charset="0"/>
              </a:rPr>
              <a:t>  Воспитание патриотизма –</a:t>
            </a:r>
          </a:p>
          <a:p>
            <a:pPr marL="45720" indent="0" algn="just">
              <a:buNone/>
            </a:pPr>
            <a:r>
              <a:rPr lang="ru-RU" sz="2400" dirty="0" smtClean="0">
                <a:latin typeface="Bookman Old Style" pitchFamily="18" charset="0"/>
              </a:rPr>
              <a:t>любви и привязанности  </a:t>
            </a:r>
            <a:r>
              <a:rPr lang="ru-RU" sz="2400" dirty="0">
                <a:latin typeface="Bookman Old Style" pitchFamily="18" charset="0"/>
              </a:rPr>
              <a:t>к Родине, </a:t>
            </a:r>
            <a:r>
              <a:rPr lang="ru-RU" sz="2400" dirty="0" smtClean="0">
                <a:latin typeface="Bookman Old Style" pitchFamily="18" charset="0"/>
              </a:rPr>
              <a:t>преданности ей</a:t>
            </a:r>
            <a:r>
              <a:rPr lang="ru-RU" sz="2400" dirty="0">
                <a:latin typeface="Bookman Old Style" pitchFamily="18" charset="0"/>
              </a:rPr>
              <a:t>, </a:t>
            </a:r>
            <a:r>
              <a:rPr lang="ru-RU" sz="2400" dirty="0" smtClean="0">
                <a:latin typeface="Bookman Old Style" pitchFamily="18" charset="0"/>
              </a:rPr>
              <a:t>ответственности </a:t>
            </a:r>
            <a:r>
              <a:rPr lang="ru-RU" sz="2400" dirty="0">
                <a:latin typeface="Bookman Old Style" pitchFamily="18" charset="0"/>
              </a:rPr>
              <a:t>за </a:t>
            </a:r>
            <a:r>
              <a:rPr lang="ru-RU" sz="2400" dirty="0" smtClean="0">
                <a:latin typeface="Bookman Old Style" pitchFamily="18" charset="0"/>
              </a:rPr>
              <a:t>нее. Любовь </a:t>
            </a:r>
            <a:r>
              <a:rPr lang="ru-RU" sz="2400" dirty="0">
                <a:latin typeface="Bookman Old Style" pitchFamily="18" charset="0"/>
              </a:rPr>
              <a:t>к Отчизне начинается с любви к своей малой родине - месту, где родился человек. </a:t>
            </a:r>
            <a:r>
              <a:rPr lang="ru-RU" sz="2400" dirty="0" smtClean="0">
                <a:latin typeface="Bookman Old Style" pitchFamily="18" charset="0"/>
              </a:rPr>
              <a:t>Я решила </a:t>
            </a:r>
            <a:r>
              <a:rPr lang="ru-RU" sz="2400" dirty="0">
                <a:latin typeface="Bookman Old Style" pitchFamily="18" charset="0"/>
              </a:rPr>
              <a:t>узнать историю появления нашего </a:t>
            </a:r>
            <a:r>
              <a:rPr lang="ru-RU" sz="2400" dirty="0" smtClean="0">
                <a:latin typeface="Bookman Old Style" pitchFamily="18" charset="0"/>
              </a:rPr>
              <a:t>города и о его </a:t>
            </a:r>
            <a:r>
              <a:rPr lang="ru-RU" sz="2400" dirty="0">
                <a:latin typeface="Bookman Old Style" pitchFamily="18" charset="0"/>
              </a:rPr>
              <a:t>знаменитых жителях.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4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09600" y="228600"/>
            <a:ext cx="7848600" cy="1828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      С 70-х годов довольно широко развернулись дорожные работы. К исходу века основная часть улиц и переулков в центральной части города была уже замощена.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2532"/>
          <a:stretch/>
        </p:blipFill>
        <p:spPr bwMode="auto">
          <a:xfrm>
            <a:off x="1219200" y="2057400"/>
            <a:ext cx="6794301" cy="446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90500" y="193222"/>
            <a:ext cx="8610600" cy="3962399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sz="2600" dirty="0" smtClean="0">
                <a:latin typeface="Bookman Old Style" pitchFamily="18" charset="0"/>
              </a:rPr>
              <a:t>Таганрог в конце XIX - начале ХХ века занимал десятое место по размерам экспорта и восьмое - по объему импорта.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Во второй половине ХIХ - начале ХХ века продолжала застраиваться старая часть города. Ликвидировались пустыри на Петровской, Греческой и других центральных улицах, сносились старые, ветхие и строились новые дома.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  Произошли существенные изменения в таганрогской внутренней торговле. Ярмарки отживали свой век. На смену им пришли постоянные торговые пункты - магазины, Петровская улица и Гоголевский переулок превратились в главные торговые магистрали Таганрога.</a:t>
            </a:r>
          </a:p>
          <a:p>
            <a:endParaRPr lang="ru-RU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171951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Tolik\Desktop\ИВТ\94a80bb3e3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71950"/>
            <a:ext cx="4234167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81000" y="571500"/>
            <a:ext cx="5410200" cy="617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      </a:t>
            </a:r>
            <a:r>
              <a:rPr lang="ru-RU" sz="2400" dirty="0" smtClean="0">
                <a:latin typeface="Bookman Old Style" pitchFamily="18" charset="0"/>
              </a:rPr>
              <a:t>В 1876 году открылась первая городская библиотека</a:t>
            </a:r>
            <a:r>
              <a:rPr lang="ru-RU" sz="2400" dirty="0">
                <a:latin typeface="Bookman Old Style" pitchFamily="18" charset="0"/>
              </a:rPr>
              <a:t>.</a:t>
            </a:r>
            <a:r>
              <a:rPr lang="ru-RU" sz="2400" dirty="0" smtClean="0">
                <a:latin typeface="Bookman Old Style" pitchFamily="18" charset="0"/>
              </a:rPr>
              <a:t> </a:t>
            </a:r>
          </a:p>
          <a:p>
            <a:pPr>
              <a:buNone/>
            </a:pPr>
            <a:r>
              <a:rPr lang="ru-RU" sz="2400" dirty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    В 1898 году - основан городской краеведческий музей.</a:t>
            </a:r>
          </a:p>
          <a:p>
            <a:pPr>
              <a:buNone/>
            </a:pPr>
            <a:r>
              <a:rPr lang="ru-RU" sz="2400" dirty="0" smtClean="0">
                <a:latin typeface="Bookman Old Style" pitchFamily="18" charset="0"/>
              </a:rPr>
              <a:t>    На мысу - памятник Петру I (открыт в 1903, скульптор М. М. </a:t>
            </a:r>
            <a:r>
              <a:rPr lang="ru-RU" sz="2400" dirty="0" err="1" smtClean="0">
                <a:latin typeface="Bookman Old Style" pitchFamily="18" charset="0"/>
              </a:rPr>
              <a:t>Антокольский</a:t>
            </a:r>
            <a:r>
              <a:rPr lang="ru-RU" sz="2400" dirty="0" smtClean="0">
                <a:latin typeface="Bookman Old Style" pitchFamily="18" charset="0"/>
              </a:rPr>
              <a:t>). </a:t>
            </a:r>
          </a:p>
          <a:p>
            <a:pPr>
              <a:buNone/>
            </a:pPr>
            <a:endParaRPr lang="ru-RU" sz="2400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Bookman Old Style" pitchFamily="18" charset="0"/>
              </a:rPr>
              <a:t>   В 1907 году построен первый кинотеатр «Мираж». </a:t>
            </a:r>
          </a:p>
          <a:p>
            <a:pPr>
              <a:buNone/>
            </a:pPr>
            <a:r>
              <a:rPr lang="ru-RU" sz="2400" dirty="0" smtClean="0">
                <a:latin typeface="Bookman Old Style" pitchFamily="18" charset="0"/>
              </a:rPr>
              <a:t>   Спустя несколько лет сооружено деревянное здание цирка.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0"/>
            <a:ext cx="2895600" cy="187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828800"/>
            <a:ext cx="2895600" cy="18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1" y="3657600"/>
            <a:ext cx="28955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5105400"/>
            <a:ext cx="289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6700" y="457200"/>
            <a:ext cx="8610600" cy="3048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      </a:t>
            </a:r>
            <a:r>
              <a:rPr lang="ru-RU" sz="2400" dirty="0" smtClean="0">
                <a:latin typeface="Bookman Old Style" pitchFamily="18" charset="0"/>
              </a:rPr>
              <a:t>В годы Гражданской войны Таганрог был оккупирован с мая 1918 года германскими войсками. Затем в город вступили части Добровольческой армии генерала А.И.Деникина. В январе 1920 года в Таганрог вошли соединения 1-й Конной армии.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81000" y="457201"/>
            <a:ext cx="8229600" cy="23622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  </a:t>
            </a:r>
            <a:r>
              <a:rPr lang="ru-RU" sz="2400" dirty="0" smtClean="0">
                <a:latin typeface="Bookman Old Style" pitchFamily="18" charset="0"/>
              </a:rPr>
              <a:t>В 1920-24 годах Таганрог - окружной город Донецкой области в составе Украины, затем - в Северо-Кавказском, с 1934 года- в Азово-Черноморском краях, с 1937 года- в Ростовской области.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5146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1534" y="914400"/>
            <a:ext cx="8382000" cy="2743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      </a:t>
            </a:r>
            <a:r>
              <a:rPr lang="ru-RU" sz="2400" dirty="0" smtClean="0">
                <a:latin typeface="Bookman Old Style" pitchFamily="18" charset="0"/>
              </a:rPr>
              <a:t>В ходе Великой Отечественной войны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1941-45 года был оккупирован немецко-фашистскими войсками с 17 октября 1941 года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по 30 августа 1943 года.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    В городе действовала крупнейшая на юге страны подпольная организация.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648200"/>
            <a:ext cx="29900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614" y="4648200"/>
            <a:ext cx="329184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648200"/>
            <a:ext cx="319582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209800" y="152400"/>
            <a:ext cx="4495800" cy="68580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i="1" dirty="0" smtClean="0"/>
              <a:t>     </a:t>
            </a:r>
            <a:r>
              <a:rPr lang="ru-RU" dirty="0" smtClean="0">
                <a:latin typeface="Bookman Old Style" pitchFamily="18" charset="0"/>
              </a:rPr>
              <a:t>Сотни охваченных патриотизмом людей добровольно явились в военкомат и отправились в армию. Городские предприятия перешли на военный режим работы. Фактически на эвакуацию было отведено всего 8 суток: с 8 октября 1941 г. Еще летом в Таганроге были сформированы два батальона народного ополчения, на защиту города были брошены студенты институтов и техникумов, ремесленники. Они рыли окопы и противотанковые сооружения, принимали участие в боях по защите города</a:t>
            </a:r>
          </a:p>
          <a:p>
            <a:pPr algn="just">
              <a:buNone/>
            </a:pPr>
            <a:r>
              <a:rPr lang="ru-RU" dirty="0" smtClean="0">
                <a:latin typeface="Bookman Old Style" pitchFamily="18" charset="0"/>
              </a:rPr>
              <a:t>     В Таганроге уже с июля шел сбор средств в Фонд обороны страны теплых вещей и белья, школьники собирали металлолом, горожане сдавали деньги и ценности.</a:t>
            </a:r>
          </a:p>
          <a:p>
            <a:pPr algn="just">
              <a:buNone/>
            </a:pPr>
            <a:r>
              <a:rPr lang="ru-RU" dirty="0" smtClean="0">
                <a:latin typeface="Bookman Old Style" pitchFamily="18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608412"/>
            <a:ext cx="2209800" cy="15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53414"/>
            <a:ext cx="2286000" cy="136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0"/>
            <a:ext cx="228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86000" cy="141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199" y="5316278"/>
            <a:ext cx="2209801" cy="15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30488"/>
            <a:ext cx="2209800" cy="15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2332037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sz="2400" dirty="0" smtClean="0">
                <a:latin typeface="Bookman Old Style" pitchFamily="18" charset="0"/>
              </a:rPr>
              <a:t>Для взятия Таганрога германское командование бросило отборные части 13, 14, 16 танковые дивизий, 60 мотодивизию и две отборные мотодивизии СС “Викинг“ и “Адольф Гитлер“.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  Бои шли на дальних подступах к городу. Но силы были слишком неравны. Утром 17 октября 1941г. город был захвачен фашистами.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Не успели эвакуироваться многие учреждения, театры, музеи, библиотеки, госпитали. Все они, как и тысячи </a:t>
            </a:r>
            <a:r>
              <a:rPr lang="ru-RU" sz="2400" dirty="0" err="1" smtClean="0">
                <a:latin typeface="Bookman Old Style" pitchFamily="18" charset="0"/>
              </a:rPr>
              <a:t>таганрожцев</a:t>
            </a:r>
            <a:r>
              <a:rPr lang="ru-RU" sz="2400" dirty="0" smtClean="0">
                <a:latin typeface="Bookman Old Style" pitchFamily="18" charset="0"/>
              </a:rPr>
              <a:t>, оказались на оккупированной врагом территории.</a:t>
            </a:r>
          </a:p>
          <a:p>
            <a:endParaRPr lang="ru-RU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0"/>
            <a:ext cx="2895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0"/>
            <a:ext cx="3429000" cy="208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1462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457200"/>
            <a:ext cx="8229600" cy="48768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smtClean="0"/>
              <a:t>       </a:t>
            </a:r>
            <a:r>
              <a:rPr lang="ru-RU" sz="2000" dirty="0" smtClean="0">
                <a:latin typeface="Bookman Old Style" pitchFamily="18" charset="0"/>
              </a:rPr>
              <a:t>В декабре 1941 года гитлеровцы провели первую перепись населения. На 1.12.41 г. в Таганроге проживало 139.341 человек.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Bookman Old Style" pitchFamily="18" charset="0"/>
              </a:rPr>
              <a:t>      В интересах германского командования  в городе была налажена работа на ряде промышленных предприятий.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Bookman Old Style" pitchFamily="18" charset="0"/>
              </a:rPr>
              <a:t>      Оккупационные власти ввели трудовую повинность, которая была обязательна для всех лиц от 14 до 65 лет</a:t>
            </a:r>
            <a:r>
              <a:rPr lang="ru-RU" sz="2000" dirty="0">
                <a:latin typeface="Bookman Old Style" pitchFamily="18" charset="0"/>
              </a:rPr>
              <a:t>. С 19 декабря 1941 г. были введены нормы на хлеб по карточкам. Взрослому полагалось 1 кг хлеба на неделю, детям до 14 лет - 0,5 кг.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Bookman Old Style" pitchFamily="18" charset="0"/>
              </a:rPr>
              <a:t>      В городе четко действовал комендантский час. Было запрещено спускаться к морю под страхом смертной казни.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Bookman Old Style" pitchFamily="18" charset="0"/>
              </a:rPr>
              <a:t>  </a:t>
            </a:r>
            <a:r>
              <a:rPr lang="ru-RU" sz="2000" dirty="0" smtClean="0">
                <a:latin typeface="Bookman Old Style" pitchFamily="18" charset="0"/>
              </a:rPr>
              <a:t>    </a:t>
            </a:r>
            <a:r>
              <a:rPr lang="ru-RU" sz="2000" dirty="0">
                <a:latin typeface="Bookman Old Style" pitchFamily="18" charset="0"/>
              </a:rPr>
              <a:t>В январе 1943 г. была проведена вторая перепись населения. Теперь в городе оставалось всего 89.677 человек.</a:t>
            </a:r>
          </a:p>
          <a:p>
            <a:pPr>
              <a:buNone/>
            </a:pPr>
            <a:r>
              <a:rPr lang="ru-RU" sz="2000" i="1" dirty="0"/>
              <a:t> 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286479"/>
            <a:ext cx="2743200" cy="14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173232"/>
            <a:ext cx="9620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059984"/>
            <a:ext cx="2590800" cy="171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001000" cy="3810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</a:t>
            </a:r>
            <a:r>
              <a:rPr lang="ru-RU" sz="2400" dirty="0" smtClean="0">
                <a:latin typeface="Bookman Old Style" pitchFamily="18" charset="0"/>
              </a:rPr>
              <a:t>Германский рейх остро нуждался в рабочей силе. Начались угоны в Германию в апреле 1942 года и продолжались до самого освобождения города. </a:t>
            </a:r>
            <a:r>
              <a:rPr lang="ru-RU" sz="2400" dirty="0" err="1" smtClean="0">
                <a:latin typeface="Bookman Old Style" pitchFamily="18" charset="0"/>
              </a:rPr>
              <a:t>Таганрожцы</a:t>
            </a:r>
            <a:r>
              <a:rPr lang="ru-RU" sz="2400" dirty="0" smtClean="0">
                <a:latin typeface="Bookman Old Style" pitchFamily="18" charset="0"/>
              </a:rPr>
              <a:t> трудились в тяжелых условиях лагерного режима в шахтах, в авиационной, металлургической, химической, машиностроительной промышленности, работали на строительстве дорог, заводов, мостов, на расчистке завалов после воздушных бомбардировок</a:t>
            </a:r>
            <a:r>
              <a:rPr lang="ru-RU" i="1" dirty="0" smtClean="0"/>
              <a:t>. </a:t>
            </a:r>
            <a:endParaRPr lang="ru-RU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5429250"/>
            <a:ext cx="2057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5429250"/>
            <a:ext cx="1924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0"/>
            <a:ext cx="2438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5398851"/>
            <a:ext cx="1828800" cy="145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66522"/>
            <a:ext cx="2133600" cy="139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858000" cy="498348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3000" b="1" dirty="0">
                <a:latin typeface="Bookman Old Style" pitchFamily="18" charset="0"/>
              </a:rPr>
              <a:t>Задачи.</a:t>
            </a:r>
          </a:p>
          <a:p>
            <a:pPr marL="45720" lvl="0" indent="0" algn="just">
              <a:buNone/>
            </a:pPr>
            <a:r>
              <a:rPr lang="ru-RU" sz="2800" dirty="0" smtClean="0">
                <a:latin typeface="Bookman Old Style" pitchFamily="18" charset="0"/>
              </a:rPr>
              <a:t>  Поиск информации </a:t>
            </a:r>
            <a:r>
              <a:rPr lang="ru-RU" sz="2800" dirty="0">
                <a:latin typeface="Bookman Old Style" pitchFamily="18" charset="0"/>
              </a:rPr>
              <a:t>об истории  </a:t>
            </a:r>
            <a:r>
              <a:rPr lang="ru-RU" sz="2800" dirty="0" smtClean="0">
                <a:latin typeface="Bookman Old Style" pitchFamily="18" charset="0"/>
              </a:rPr>
              <a:t>создания </a:t>
            </a:r>
            <a:r>
              <a:rPr lang="ru-RU" sz="2800" dirty="0">
                <a:latin typeface="Bookman Old Style" pitchFamily="18" charset="0"/>
              </a:rPr>
              <a:t>города </a:t>
            </a:r>
            <a:r>
              <a:rPr lang="ru-RU" sz="2800" dirty="0" smtClean="0">
                <a:latin typeface="Bookman Old Style" pitchFamily="18" charset="0"/>
              </a:rPr>
              <a:t>Таганрога, и о его </a:t>
            </a:r>
            <a:r>
              <a:rPr lang="ru-RU" sz="2800" dirty="0">
                <a:latin typeface="Bookman Old Style" pitchFamily="18" charset="0"/>
              </a:rPr>
              <a:t>знаменитых людях</a:t>
            </a:r>
            <a:r>
              <a:rPr lang="ru-RU" sz="2800" dirty="0" smtClean="0">
                <a:latin typeface="Bookman Old Style" pitchFamily="18" charset="0"/>
              </a:rPr>
              <a:t>.</a:t>
            </a:r>
          </a:p>
          <a:p>
            <a:pPr lvl="0" algn="just"/>
            <a:endParaRPr lang="ru-RU" sz="2800" dirty="0">
              <a:latin typeface="Bookman Old Style" pitchFamily="18" charset="0"/>
            </a:endParaRPr>
          </a:p>
          <a:p>
            <a:pPr marL="45720" lvl="0" indent="0" algn="just">
              <a:buNone/>
            </a:pPr>
            <a:r>
              <a:rPr lang="ru-RU" sz="2800" dirty="0" smtClean="0">
                <a:latin typeface="Bookman Old Style" pitchFamily="18" charset="0"/>
              </a:rPr>
              <a:t>Обработка найденной  информации </a:t>
            </a:r>
            <a:r>
              <a:rPr lang="ru-RU" sz="2800" dirty="0">
                <a:latin typeface="Bookman Old Style" pitchFamily="18" charset="0"/>
              </a:rPr>
              <a:t>и </a:t>
            </a:r>
            <a:r>
              <a:rPr lang="ru-RU" sz="2800" dirty="0" smtClean="0">
                <a:latin typeface="Bookman Old Style" pitchFamily="18" charset="0"/>
              </a:rPr>
              <a:t>создание презентации слайдов  </a:t>
            </a:r>
            <a:r>
              <a:rPr lang="ru-RU" sz="2800" dirty="0">
                <a:latin typeface="Bookman Old Style" pitchFamily="18" charset="0"/>
              </a:rPr>
              <a:t>«Мой </a:t>
            </a:r>
            <a:r>
              <a:rPr lang="ru-RU" sz="2800" dirty="0" smtClean="0">
                <a:latin typeface="Bookman Old Style" pitchFamily="18" charset="0"/>
              </a:rPr>
              <a:t>город» с помощью программы </a:t>
            </a:r>
            <a:r>
              <a:rPr lang="en-US" sz="2800" dirty="0" smtClean="0">
                <a:latin typeface="Bookman Old Style" pitchFamily="18" charset="0"/>
              </a:rPr>
              <a:t>MS POWER POINT.</a:t>
            </a:r>
            <a:endParaRPr lang="ru-RU" sz="2800" dirty="0">
              <a:latin typeface="Bookman Old Style" pitchFamily="18" charset="0"/>
            </a:endParaRPr>
          </a:p>
          <a:p>
            <a:pPr marL="45720" lvl="0" indent="0" algn="just">
              <a:buNone/>
            </a:pPr>
            <a:r>
              <a:rPr lang="ru-RU" sz="2800" dirty="0" smtClean="0">
                <a:latin typeface="Bookman Old Style" pitchFamily="18" charset="0"/>
              </a:rPr>
              <a:t>Знакомство </a:t>
            </a:r>
            <a:r>
              <a:rPr lang="ru-RU" sz="2800" dirty="0">
                <a:latin typeface="Bookman Old Style" pitchFamily="18" charset="0"/>
              </a:rPr>
              <a:t>учащихся нашего класса </a:t>
            </a:r>
            <a:r>
              <a:rPr lang="ru-RU" sz="2800" dirty="0" smtClean="0">
                <a:latin typeface="Bookman Old Style" pitchFamily="18" charset="0"/>
              </a:rPr>
              <a:t> и школы с </a:t>
            </a:r>
            <a:r>
              <a:rPr lang="ru-RU" sz="2800" dirty="0">
                <a:latin typeface="Bookman Old Style" pitchFamily="18" charset="0"/>
              </a:rPr>
              <a:t>содержанием </a:t>
            </a:r>
            <a:r>
              <a:rPr lang="ru-RU" sz="2800" dirty="0" smtClean="0">
                <a:latin typeface="Bookman Old Style" pitchFamily="18" charset="0"/>
              </a:rPr>
              <a:t>презентации.</a:t>
            </a:r>
            <a:endParaRPr lang="ru-RU" sz="2800" dirty="0">
              <a:latin typeface="Bookman Old Style" pitchFamily="18" charset="0"/>
            </a:endParaRPr>
          </a:p>
          <a:p>
            <a:endParaRPr lang="ru-RU" sz="2800" dirty="0">
              <a:latin typeface="Bookman Old Style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4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28600" y="304800"/>
            <a:ext cx="5943600" cy="62484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i="1" dirty="0" smtClean="0"/>
              <a:t>     </a:t>
            </a:r>
            <a:r>
              <a:rPr lang="ru-RU" sz="2600" dirty="0" smtClean="0">
                <a:latin typeface="Bookman Old Style" pitchFamily="18" charset="0"/>
              </a:rPr>
              <a:t>Уже в первые дни оккупации фашистами были казнены публично несколько человек. После акции с еврейским и цыганским населением города в Петрушиной балке или “Балке смерти“ регулярно на протяжении двух лет проводились расстрелы мирного населения, военнопленных, заложников, коммунистов и комсомольцев, больных и инвалидов.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Расстрелы в “Балке смерти“ проводились три раза в неделю. Количество расстрелянных за день порой доходило до 300 человек. </a:t>
            </a:r>
          </a:p>
          <a:p>
            <a:pPr algn="just">
              <a:buNone/>
            </a:pPr>
            <a:r>
              <a:rPr lang="ru-RU" sz="2600" dirty="0" smtClean="0">
                <a:latin typeface="Bookman Old Style" pitchFamily="18" charset="0"/>
              </a:rPr>
              <a:t>     В “Балке смерти“ были казнены члены таганрогской антифашистской подпольной организации</a:t>
            </a:r>
            <a:r>
              <a:rPr lang="ru-RU" sz="2600" dirty="0">
                <a:latin typeface="Bookman Old Style" pitchFamily="18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371600"/>
            <a:ext cx="28194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62000" y="381000"/>
            <a:ext cx="7696200" cy="61722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sz="2600" dirty="0" smtClean="0">
                <a:latin typeface="Bookman Old Style" pitchFamily="18" charset="0"/>
              </a:rPr>
              <a:t>Жители города вели </a:t>
            </a:r>
            <a:r>
              <a:rPr lang="ru-RU" sz="2600" dirty="0">
                <a:latin typeface="Bookman Old Style" pitchFamily="18" charset="0"/>
              </a:rPr>
              <a:t>открытую борьбу с фашистским “новым порядком</a:t>
            </a:r>
            <a:r>
              <a:rPr lang="ru-RU" sz="2600" dirty="0" smtClean="0">
                <a:latin typeface="Bookman Old Style" pitchFamily="18" charset="0"/>
              </a:rPr>
              <a:t>“.19 ноября 1941 г. было взорвано здание комендатуры. Возникшие патриотические группы вскоре объединились в единую организацию. Патриоты Таганрога устроили пожар на складе в порту, взорвали автодрезину на товарной станции, уничтожили до 40 автомашин в гараже завода “Красный гидропресс“, устроили крушение воинского эшелона на перегоне под Таганрогом, вели постоянную агитационную работу, уничтожали карателей и предателей, нарушали связь, расклеивали листовки. Свыше 600 </a:t>
            </a:r>
            <a:r>
              <a:rPr lang="ru-RU" sz="2600" dirty="0" err="1" smtClean="0">
                <a:latin typeface="Bookman Old Style" pitchFamily="18" charset="0"/>
              </a:rPr>
              <a:t>таганрожцев</a:t>
            </a:r>
            <a:r>
              <a:rPr lang="ru-RU" sz="2600" dirty="0" smtClean="0">
                <a:latin typeface="Bookman Old Style" pitchFamily="18" charset="0"/>
              </a:rPr>
              <a:t> принимали участие в антифашистской борьбе. В начале 1943г. предатели выдали нескольких участников борьбы, вскоре начались массовые аресты. Память о таганрогских патриотах жива в городе и сегодня. Есть памятники, есть улицы павших антифашистов: Морозова, </a:t>
            </a:r>
            <a:r>
              <a:rPr lang="ru-RU" sz="2600" dirty="0" err="1" smtClean="0">
                <a:latin typeface="Bookman Old Style" pitchFamily="18" charset="0"/>
              </a:rPr>
              <a:t>Афонова</a:t>
            </a:r>
            <a:r>
              <a:rPr lang="ru-RU" sz="2600" dirty="0" smtClean="0">
                <a:latin typeface="Bookman Old Style" pitchFamily="18" charset="0"/>
              </a:rPr>
              <a:t>, </a:t>
            </a:r>
            <a:r>
              <a:rPr lang="ru-RU" sz="2600" dirty="0" err="1" smtClean="0">
                <a:latin typeface="Bookman Old Style" pitchFamily="18" charset="0"/>
              </a:rPr>
              <a:t>Турубаровых</a:t>
            </a:r>
            <a:r>
              <a:rPr lang="ru-RU" sz="2600" dirty="0" smtClean="0">
                <a:latin typeface="Bookman Old Style" pitchFamily="18" charset="0"/>
              </a:rPr>
              <a:t> и др..</a:t>
            </a:r>
            <a:endParaRPr lang="ru-RU" sz="26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28600" y="152400"/>
            <a:ext cx="8458200" cy="36576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        </a:t>
            </a:r>
            <a:r>
              <a:rPr lang="ru-RU" sz="2400" dirty="0" smtClean="0">
                <a:latin typeface="Bookman Old Style" pitchFamily="18" charset="0"/>
              </a:rPr>
              <a:t>С 15 февраля 1943г. советские войска, освободив Ростов, стали готовиться к взятию Таганрога. Основной линией обороны стал «</a:t>
            </a:r>
            <a:r>
              <a:rPr lang="ru-RU" sz="2400" dirty="0" err="1" smtClean="0">
                <a:latin typeface="Bookman Old Style" pitchFamily="18" charset="0"/>
              </a:rPr>
              <a:t>Миус-фронт</a:t>
            </a:r>
            <a:r>
              <a:rPr lang="ru-RU" sz="2400" dirty="0" smtClean="0">
                <a:latin typeface="Bookman Old Style" pitchFamily="18" charset="0"/>
              </a:rPr>
              <a:t>». Длина «</a:t>
            </a:r>
            <a:r>
              <a:rPr lang="ru-RU" sz="2400" dirty="0" err="1" smtClean="0">
                <a:latin typeface="Bookman Old Style" pitchFamily="18" charset="0"/>
              </a:rPr>
              <a:t>Миус-фронта</a:t>
            </a:r>
            <a:r>
              <a:rPr lang="ru-RU" sz="2400" dirty="0" smtClean="0">
                <a:latin typeface="Bookman Old Style" pitchFamily="18" charset="0"/>
              </a:rPr>
              <a:t>» около 180 км, а глубина - до 40-50 км.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18 августа началось наступление войск Южного фронта под командованием генерала Ф.И. </a:t>
            </a:r>
            <a:r>
              <a:rPr lang="ru-RU" sz="2400" dirty="0" err="1" smtClean="0">
                <a:latin typeface="Bookman Old Style" pitchFamily="18" charset="0"/>
              </a:rPr>
              <a:t>Толбухина</a:t>
            </a:r>
            <a:r>
              <a:rPr lang="ru-RU" sz="2400" dirty="0" smtClean="0">
                <a:latin typeface="Bookman Old Style" pitchFamily="18" charset="0"/>
              </a:rPr>
              <a:t>. Утром 30 августа Таганрог                  был освобожден от немецко-фашистских   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Bookman Old Style" pitchFamily="18" charset="0"/>
              </a:rPr>
              <a:t>  захватчиков.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352800"/>
            <a:ext cx="612343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295400"/>
            <a:ext cx="7772400" cy="4419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000" b="1" i="1" dirty="0" smtClean="0">
                <a:solidFill>
                  <a:srgbClr val="C00000"/>
                </a:solidFill>
              </a:rPr>
              <a:t>     </a:t>
            </a:r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Вечером </a:t>
            </a:r>
            <a:r>
              <a:rPr lang="ru-RU" sz="4000" b="1" dirty="0">
                <a:solidFill>
                  <a:srgbClr val="C00000"/>
                </a:solidFill>
                <a:latin typeface="Bookman Old Style" pitchFamily="18" charset="0"/>
              </a:rPr>
              <a:t>30 августа в Москве был дан салют войскам-освободителям Таганрога. Это был третий в истории Великой Отечественной войны салют.</a:t>
            </a:r>
          </a:p>
        </p:txBody>
      </p:sp>
    </p:spTree>
    <p:extLst>
      <p:ext uri="{BB962C8B-B14F-4D97-AF65-F5344CB8AC3E}">
        <p14:creationId xmlns:p14="http://schemas.microsoft.com/office/powerpoint/2010/main" val="16532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152401"/>
            <a:ext cx="8153400" cy="47244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i="1" dirty="0" smtClean="0"/>
              <a:t>    </a:t>
            </a:r>
          </a:p>
          <a:p>
            <a:pPr algn="just">
              <a:buNone/>
            </a:pPr>
            <a:r>
              <a:rPr lang="ru-RU" i="1" dirty="0">
                <a:latin typeface="Bookman Old Style" pitchFamily="18" charset="0"/>
              </a:rPr>
              <a:t> </a:t>
            </a:r>
            <a:r>
              <a:rPr lang="ru-RU" i="1" dirty="0" smtClean="0">
                <a:latin typeface="Bookman Old Style" pitchFamily="18" charset="0"/>
              </a:rPr>
              <a:t>        </a:t>
            </a:r>
            <a:r>
              <a:rPr lang="ru-RU" dirty="0" smtClean="0">
                <a:latin typeface="Bookman Old Style" pitchFamily="18" charset="0"/>
              </a:rPr>
              <a:t>После освобождения города начались работы по его восстановлению. </a:t>
            </a:r>
            <a:r>
              <a:rPr lang="ru-RU" dirty="0" err="1" smtClean="0">
                <a:latin typeface="Bookman Old Style" pitchFamily="18" charset="0"/>
              </a:rPr>
              <a:t>Таганрожцы</a:t>
            </a:r>
            <a:r>
              <a:rPr lang="ru-RU" dirty="0" smtClean="0">
                <a:latin typeface="Bookman Old Style" pitchFamily="18" charset="0"/>
              </a:rPr>
              <a:t> принимали участие во многих патриотических акциях: они собрали деньги на самолет ПЕ - 2 “Таганрогский пионер“, на танковую колонну “Таганрог“, трудились много и упорно на своих рабочих местах.</a:t>
            </a:r>
          </a:p>
          <a:p>
            <a:pPr algn="just">
              <a:buNone/>
            </a:pPr>
            <a:r>
              <a:rPr lang="ru-RU" dirty="0" smtClean="0">
                <a:latin typeface="Bookman Old Style" pitchFamily="18" charset="0"/>
              </a:rPr>
              <a:t>       Тысячи </a:t>
            </a:r>
            <a:r>
              <a:rPr lang="ru-RU" dirty="0" err="1" smtClean="0">
                <a:latin typeface="Bookman Old Style" pitchFamily="18" charset="0"/>
              </a:rPr>
              <a:t>таганрожцев</a:t>
            </a:r>
            <a:r>
              <a:rPr lang="ru-RU" dirty="0" smtClean="0">
                <a:latin typeface="Bookman Old Style" pitchFamily="18" charset="0"/>
              </a:rPr>
              <a:t> воевали на фронтах войны. Сотни </a:t>
            </a:r>
            <a:r>
              <a:rPr lang="ru-RU" dirty="0" err="1" smtClean="0">
                <a:latin typeface="Bookman Old Style" pitchFamily="18" charset="0"/>
              </a:rPr>
              <a:t>таганрожцев</a:t>
            </a:r>
            <a:r>
              <a:rPr lang="ru-RU" dirty="0" smtClean="0">
                <a:latin typeface="Bookman Old Style" pitchFamily="18" charset="0"/>
              </a:rPr>
              <a:t> уже в годы войны были награждены боевыми орденами. Многие получили высшую степень отличия - звание Героя Советского Союза. Среди них матрос Иван Голубец, танкист Николай </a:t>
            </a:r>
            <a:r>
              <a:rPr lang="ru-RU" dirty="0" err="1" smtClean="0">
                <a:latin typeface="Bookman Old Style" pitchFamily="18" charset="0"/>
              </a:rPr>
              <a:t>Кретов</a:t>
            </a:r>
            <a:r>
              <a:rPr lang="ru-RU" dirty="0" smtClean="0">
                <a:latin typeface="Bookman Old Style" pitchFamily="18" charset="0"/>
              </a:rPr>
              <a:t>, летчик Анатолий Ломакин, пехотинцы Л.И. Морозов, М.А. Ананьев. Героями стали </a:t>
            </a:r>
            <a:r>
              <a:rPr lang="ru-RU" dirty="0" err="1" smtClean="0">
                <a:latin typeface="Bookman Old Style" pitchFamily="18" charset="0"/>
              </a:rPr>
              <a:t>таганрожцы</a:t>
            </a:r>
            <a:r>
              <a:rPr lang="ru-RU" dirty="0" smtClean="0">
                <a:latin typeface="Bookman Old Style" pitchFamily="18" charset="0"/>
              </a:rPr>
              <a:t> - военачальники: Главный маршал авиации П. </a:t>
            </a:r>
            <a:r>
              <a:rPr lang="ru-RU" dirty="0" err="1" smtClean="0">
                <a:latin typeface="Bookman Old Style" pitchFamily="18" charset="0"/>
              </a:rPr>
              <a:t>Кутахов</a:t>
            </a:r>
            <a:r>
              <a:rPr lang="ru-RU" dirty="0" smtClean="0">
                <a:latin typeface="Bookman Old Style" pitchFamily="18" charset="0"/>
              </a:rPr>
              <a:t>, генералы К.Н. Галицкий, Т.К. </a:t>
            </a:r>
            <a:r>
              <a:rPr lang="ru-RU" dirty="0" err="1" smtClean="0">
                <a:latin typeface="Bookman Old Style" pitchFamily="18" charset="0"/>
              </a:rPr>
              <a:t>Шкрылев</a:t>
            </a:r>
            <a:r>
              <a:rPr lang="ru-RU" dirty="0" smtClean="0">
                <a:latin typeface="Bookman Old Style" pitchFamily="18" charset="0"/>
              </a:rPr>
              <a:t>, П.И. </a:t>
            </a:r>
            <a:r>
              <a:rPr lang="ru-RU" dirty="0" err="1" smtClean="0">
                <a:latin typeface="Bookman Old Style" pitchFamily="18" charset="0"/>
              </a:rPr>
              <a:t>Кулижский</a:t>
            </a:r>
            <a:r>
              <a:rPr lang="ru-RU" dirty="0" smtClean="0">
                <a:latin typeface="Bookman Old Style" pitchFamily="18" charset="0"/>
              </a:rPr>
              <a:t>, М.М. Мещеряков и др. Всего более 50 </a:t>
            </a:r>
            <a:r>
              <a:rPr lang="ru-RU" dirty="0" err="1" smtClean="0">
                <a:latin typeface="Bookman Old Style" pitchFamily="18" charset="0"/>
              </a:rPr>
              <a:t>таганрожцев</a:t>
            </a:r>
            <a:r>
              <a:rPr lang="ru-RU" dirty="0" smtClean="0">
                <a:latin typeface="Bookman Old Style" pitchFamily="18" charset="0"/>
              </a:rPr>
              <a:t> стали Героями Советского Союза, четверо - полными кавалерами ордена Славы.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854804"/>
            <a:ext cx="1295400" cy="200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876800"/>
            <a:ext cx="326237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870174"/>
            <a:ext cx="2438400" cy="198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368" y="4876800"/>
            <a:ext cx="137363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75245"/>
            <a:ext cx="1295400" cy="198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518318"/>
            <a:ext cx="66294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sz="2400" dirty="0" smtClean="0">
                <a:latin typeface="Bookman Old Style" pitchFamily="18" charset="0"/>
              </a:rPr>
              <a:t>70 лет тому назад для Таганрога закончилась война, но она не закончилась для многих горожан и по сей день. И сейчас еще живы участники войны, люди, пережившие оккупацию, фашистский 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плен и каторжный труд. Обо всем этом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следует помнить всегда для того, чтобы никогда такое больше не повторилось.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3721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7507" y="0"/>
            <a:ext cx="157649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0200"/>
            <a:ext cx="2057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1294" y="2133600"/>
            <a:ext cx="156270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5376672"/>
            <a:ext cx="1981200" cy="14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352800"/>
            <a:ext cx="16002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5346290"/>
            <a:ext cx="2286000" cy="151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362199" y="1905000"/>
            <a:ext cx="4191001" cy="29718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dirty="0"/>
              <a:t> </a:t>
            </a:r>
            <a:r>
              <a:rPr lang="ru-RU" dirty="0" smtClean="0"/>
              <a:t>  </a:t>
            </a:r>
          </a:p>
          <a:p>
            <a:pPr algn="just">
              <a:buNone/>
            </a:pPr>
            <a:r>
              <a:rPr lang="ru-RU" sz="2400" dirty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      Сегодня </a:t>
            </a:r>
            <a:r>
              <a:rPr lang="en-US" sz="2400" dirty="0" smtClean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современный </a:t>
            </a:r>
            <a:r>
              <a:rPr lang="ru-RU" sz="2400" dirty="0">
                <a:latin typeface="Bookman Old Style" pitchFamily="18" charset="0"/>
              </a:rPr>
              <a:t>Таганрог - крупный индустриальный, научный и культурно-исторический центр, один из ведущих морских портов на южных рубежах нашей страны.</a:t>
            </a:r>
          </a:p>
          <a:p>
            <a:endParaRPr lang="ru-RU" i="1" dirty="0"/>
          </a:p>
        </p:txBody>
      </p:sp>
      <p:pic>
        <p:nvPicPr>
          <p:cNvPr id="4" name="Рисунок 3" descr="43554н675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3547" y="5029201"/>
            <a:ext cx="2760453" cy="1828800"/>
          </a:xfrm>
          <a:prstGeom prst="rect">
            <a:avLst/>
          </a:prstGeom>
        </p:spPr>
      </p:pic>
      <p:pic>
        <p:nvPicPr>
          <p:cNvPr id="5" name="Рисунок 4" descr="авпвавап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0"/>
            <a:ext cx="2438400" cy="1828800"/>
          </a:xfrm>
          <a:prstGeom prst="rect">
            <a:avLst/>
          </a:prstGeom>
        </p:spPr>
      </p:pic>
      <p:pic>
        <p:nvPicPr>
          <p:cNvPr id="6" name="Рисунок 5" descr="апрапр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3641" y="2667000"/>
            <a:ext cx="2390359" cy="1590675"/>
          </a:xfrm>
          <a:prstGeom prst="rect">
            <a:avLst/>
          </a:prstGeom>
        </p:spPr>
      </p:pic>
      <p:pic>
        <p:nvPicPr>
          <p:cNvPr id="7" name="Рисунок 6" descr="апрв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43200"/>
            <a:ext cx="2362200" cy="1566241"/>
          </a:xfrm>
          <a:prstGeom prst="rect">
            <a:avLst/>
          </a:prstGeom>
        </p:spPr>
      </p:pic>
      <p:pic>
        <p:nvPicPr>
          <p:cNvPr id="8" name="Рисунок 7" descr="арпапр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5029200"/>
            <a:ext cx="2454442" cy="1828800"/>
          </a:xfrm>
          <a:prstGeom prst="rect">
            <a:avLst/>
          </a:prstGeom>
        </p:spPr>
      </p:pic>
      <p:pic>
        <p:nvPicPr>
          <p:cNvPr id="9" name="Рисунок 8" descr="еркерекр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0"/>
            <a:ext cx="3048000" cy="1828800"/>
          </a:xfrm>
          <a:prstGeom prst="rect">
            <a:avLst/>
          </a:prstGeom>
        </p:spPr>
      </p:pic>
      <p:pic>
        <p:nvPicPr>
          <p:cNvPr id="10" name="Рисунок 9" descr="екркеркер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029201"/>
            <a:ext cx="2748197" cy="1828800"/>
          </a:xfrm>
          <a:prstGeom prst="rect">
            <a:avLst/>
          </a:prstGeom>
        </p:spPr>
      </p:pic>
      <p:pic>
        <p:nvPicPr>
          <p:cNvPr id="11" name="Рисунок 10" descr="вапвапа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600325" cy="1752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981200" y="1600200"/>
            <a:ext cx="4953000" cy="43434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Bookman Old Style" pitchFamily="18" charset="0"/>
              </a:rPr>
              <a:t>  Достопримечательности Таганрога</a:t>
            </a:r>
          </a:p>
          <a:p>
            <a:pPr algn="just">
              <a:buNone/>
            </a:pPr>
            <a:r>
              <a:rPr lang="ru-RU" sz="9600" dirty="0" smtClean="0">
                <a:latin typeface="Bookman Old Style" pitchFamily="18" charset="0"/>
              </a:rPr>
              <a:t>       Драматический театр- основан в 1866 году. В 1944 году таганрогскому театру было присвоено имя А. П. Чехова.</a:t>
            </a:r>
          </a:p>
          <a:p>
            <a:pPr algn="just">
              <a:buNone/>
            </a:pPr>
            <a:endParaRPr lang="ru-RU" sz="9600" dirty="0" smtClean="0"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9600" dirty="0" smtClean="0">
                <a:latin typeface="Bookman Old Style" pitchFamily="18" charset="0"/>
              </a:rPr>
              <a:t>       Краеведческий музей- основан в 1898 году, один из старейших музеев на юге России.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 Музей градостроительства и быта- единственный в России. 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  в 1912 году в стиле модерн.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  Картинная галерея- основана в 1898 году.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  Идея создания в Таганроге городского музея принадлежала </a:t>
            </a: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  А. П. Чехову.</a:t>
            </a:r>
          </a:p>
          <a:p>
            <a:pPr>
              <a:buNone/>
            </a:pPr>
            <a:r>
              <a:rPr lang="ru-RU" sz="5600" i="1" dirty="0" smtClean="0"/>
              <a:t>      </a:t>
            </a:r>
          </a:p>
          <a:p>
            <a:pPr>
              <a:buNone/>
            </a:pPr>
            <a:r>
              <a:rPr lang="ru-RU" sz="5600" i="1" dirty="0" smtClean="0"/>
              <a:t>       Каменная лестница - построена в 1823году.Длина -108 м, </a:t>
            </a:r>
          </a:p>
          <a:p>
            <a:pPr>
              <a:buNone/>
            </a:pPr>
            <a:r>
              <a:rPr lang="ru-RU" sz="5600" i="1" dirty="0" smtClean="0"/>
              <a:t>       ширина - 6,5 м и многие другие памятники истории, архи-</a:t>
            </a:r>
          </a:p>
          <a:p>
            <a:pPr>
              <a:buNone/>
            </a:pPr>
            <a:r>
              <a:rPr lang="ru-RU" sz="5600" i="1" dirty="0" smtClean="0"/>
              <a:t>       </a:t>
            </a:r>
            <a:r>
              <a:rPr lang="ru-RU" sz="5600" i="1" dirty="0" err="1" smtClean="0"/>
              <a:t>тектуры</a:t>
            </a:r>
            <a:r>
              <a:rPr lang="ru-RU" sz="5600" i="1" dirty="0" smtClean="0"/>
              <a:t>, культуры.</a:t>
            </a:r>
            <a:endParaRPr lang="ru-RU" sz="5600" i="1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543045"/>
            <a:ext cx="1752600" cy="131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1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4864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4102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5429250"/>
            <a:ext cx="1981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733800"/>
            <a:ext cx="205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1717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-1"/>
            <a:ext cx="1066800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0"/>
            <a:ext cx="1752600" cy="162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600200"/>
            <a:ext cx="1800860" cy="135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973149"/>
            <a:ext cx="1828800" cy="258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0"/>
            <a:ext cx="2057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86600" y="1828800"/>
            <a:ext cx="2057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731520"/>
            <a:ext cx="8229600" cy="5821680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ru-RU" sz="2400" dirty="0">
              <a:latin typeface="Bookman Old Style" pitchFamily="18" charset="0"/>
            </a:endParaRPr>
          </a:p>
          <a:p>
            <a:pPr>
              <a:buNone/>
            </a:pPr>
            <a:r>
              <a:rPr lang="ru-RU" sz="2400" dirty="0">
                <a:latin typeface="Bookman Old Style" pitchFamily="18" charset="0"/>
              </a:rPr>
              <a:t>     </a:t>
            </a:r>
          </a:p>
          <a:p>
            <a:pPr algn="ctr">
              <a:buNone/>
            </a:pPr>
            <a:r>
              <a:rPr lang="ru-RU" sz="9600" dirty="0">
                <a:latin typeface="Bookman Old Style" pitchFamily="18" charset="0"/>
              </a:rPr>
              <a:t>      </a:t>
            </a:r>
            <a:r>
              <a:rPr lang="ru-RU" sz="9600" b="1" dirty="0">
                <a:solidFill>
                  <a:srgbClr val="C00000"/>
                </a:solidFill>
                <a:latin typeface="Bookman Old Style" pitchFamily="18" charset="0"/>
              </a:rPr>
              <a:t>Достопримечательности Таганрога</a:t>
            </a:r>
          </a:p>
          <a:p>
            <a:pPr>
              <a:buNone/>
            </a:pPr>
            <a:endParaRPr lang="ru-RU" sz="9600" dirty="0">
              <a:latin typeface="Bookman Old Style" pitchFamily="18" charset="0"/>
            </a:endParaRPr>
          </a:p>
          <a:p>
            <a:pPr>
              <a:buNone/>
            </a:pPr>
            <a:r>
              <a:rPr lang="ru-RU" sz="9600" dirty="0" smtClean="0">
                <a:latin typeface="Bookman Old Style" pitchFamily="18" charset="0"/>
              </a:rPr>
              <a:t>         Музей </a:t>
            </a:r>
            <a:r>
              <a:rPr lang="ru-RU" sz="9600" dirty="0">
                <a:latin typeface="Bookman Old Style" pitchFamily="18" charset="0"/>
              </a:rPr>
              <a:t>градостроительства и </a:t>
            </a:r>
            <a:r>
              <a:rPr lang="ru-RU" sz="9600" dirty="0" smtClean="0">
                <a:latin typeface="Bookman Old Style" pitchFamily="18" charset="0"/>
              </a:rPr>
              <a:t>быта - </a:t>
            </a:r>
            <a:r>
              <a:rPr lang="ru-RU" sz="9600" dirty="0">
                <a:latin typeface="Bookman Old Style" pitchFamily="18" charset="0"/>
              </a:rPr>
              <a:t>единственный в </a:t>
            </a:r>
            <a:r>
              <a:rPr lang="ru-RU" sz="9600" dirty="0" smtClean="0">
                <a:latin typeface="Bookman Old Style" pitchFamily="18" charset="0"/>
              </a:rPr>
              <a:t>России, основан </a:t>
            </a:r>
            <a:r>
              <a:rPr lang="ru-RU" sz="9600" dirty="0">
                <a:latin typeface="Bookman Old Style" pitchFamily="18" charset="0"/>
              </a:rPr>
              <a:t> в 1912 году в стиле модерн.</a:t>
            </a:r>
          </a:p>
          <a:p>
            <a:pPr>
              <a:buNone/>
            </a:pPr>
            <a:r>
              <a:rPr lang="ru-RU" sz="9600" dirty="0">
                <a:latin typeface="Bookman Old Style" pitchFamily="18" charset="0"/>
              </a:rPr>
              <a:t>     </a:t>
            </a:r>
            <a:r>
              <a:rPr lang="ru-RU" sz="9600" dirty="0" smtClean="0">
                <a:latin typeface="Bookman Old Style" pitchFamily="18" charset="0"/>
              </a:rPr>
              <a:t>            </a:t>
            </a:r>
            <a:endParaRPr lang="ru-RU" sz="7400" dirty="0"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7400" dirty="0">
                <a:latin typeface="Bookman Old Style" pitchFamily="18" charset="0"/>
              </a:rPr>
              <a:t>       </a:t>
            </a:r>
            <a:r>
              <a:rPr lang="ru-RU" sz="9600" dirty="0">
                <a:latin typeface="Bookman Old Style" pitchFamily="18" charset="0"/>
              </a:rPr>
              <a:t>Картинная галерея- основана в 1898 году.</a:t>
            </a:r>
          </a:p>
          <a:p>
            <a:pPr algn="just">
              <a:buNone/>
            </a:pPr>
            <a:r>
              <a:rPr lang="ru-RU" sz="9600" dirty="0">
                <a:latin typeface="Bookman Old Style" pitchFamily="18" charset="0"/>
              </a:rPr>
              <a:t>  </a:t>
            </a:r>
            <a:r>
              <a:rPr lang="ru-RU" sz="9600" dirty="0" smtClean="0">
                <a:latin typeface="Bookman Old Style" pitchFamily="18" charset="0"/>
              </a:rPr>
              <a:t>Идея </a:t>
            </a:r>
            <a:r>
              <a:rPr lang="ru-RU" sz="9600" dirty="0">
                <a:latin typeface="Bookman Old Style" pitchFamily="18" charset="0"/>
              </a:rPr>
              <a:t>создания в Таганроге городского музея принадлежала </a:t>
            </a:r>
            <a:r>
              <a:rPr lang="ru-RU" sz="9600" dirty="0" smtClean="0">
                <a:latin typeface="Bookman Old Style" pitchFamily="18" charset="0"/>
              </a:rPr>
              <a:t> </a:t>
            </a:r>
            <a:r>
              <a:rPr lang="ru-RU" sz="9600" dirty="0">
                <a:latin typeface="Bookman Old Style" pitchFamily="18" charset="0"/>
              </a:rPr>
              <a:t>А. П. Чехову.</a:t>
            </a:r>
          </a:p>
          <a:p>
            <a:pPr algn="just">
              <a:buNone/>
            </a:pPr>
            <a:r>
              <a:rPr lang="ru-RU" sz="9600" i="1" dirty="0">
                <a:latin typeface="Bookman Old Style" pitchFamily="18" charset="0"/>
              </a:rPr>
              <a:t>      </a:t>
            </a:r>
          </a:p>
          <a:p>
            <a:pPr algn="just">
              <a:buNone/>
            </a:pPr>
            <a:r>
              <a:rPr lang="ru-RU" sz="9600" dirty="0">
                <a:latin typeface="Bookman Old Style" pitchFamily="18" charset="0"/>
              </a:rPr>
              <a:t>       Каменная лестница - построена в 1823году.Длина -108 м, </a:t>
            </a:r>
            <a:r>
              <a:rPr lang="ru-RU" sz="9600" dirty="0" smtClean="0">
                <a:latin typeface="Bookman Old Style" pitchFamily="18" charset="0"/>
              </a:rPr>
              <a:t> </a:t>
            </a:r>
            <a:r>
              <a:rPr lang="ru-RU" sz="9600" dirty="0">
                <a:latin typeface="Bookman Old Style" pitchFamily="18" charset="0"/>
              </a:rPr>
              <a:t>ширина - 6,5 м и многие другие памятники истории, </a:t>
            </a:r>
            <a:r>
              <a:rPr lang="ru-RU" sz="9600" dirty="0" smtClean="0">
                <a:latin typeface="Bookman Old Style" pitchFamily="18" charset="0"/>
              </a:rPr>
              <a:t>архитектуры</a:t>
            </a:r>
            <a:r>
              <a:rPr lang="ru-RU" sz="9600" dirty="0">
                <a:latin typeface="Bookman Old Style" pitchFamily="18" charset="0"/>
              </a:rPr>
              <a:t>,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2642799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002853" y="1646237"/>
            <a:ext cx="5105400" cy="4221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1900" dirty="0" smtClean="0">
                <a:latin typeface="Bookman Old Style" pitchFamily="18" charset="0"/>
              </a:rPr>
              <a:t>С Таганрогом связаны имена известных людей: актрисы Ф.Г.Раневской, революционера </a:t>
            </a:r>
            <a:r>
              <a:rPr lang="ru-RU" sz="1900" dirty="0" err="1" smtClean="0">
                <a:latin typeface="Bookman Old Style" pitchFamily="18" charset="0"/>
              </a:rPr>
              <a:t>П.П.Шмидта</a:t>
            </a:r>
            <a:r>
              <a:rPr lang="ru-RU" sz="1900" dirty="0" smtClean="0">
                <a:latin typeface="Bookman Old Style" pitchFamily="18" charset="0"/>
              </a:rPr>
              <a:t>, </a:t>
            </a:r>
            <a:r>
              <a:rPr lang="ru-RU" sz="1900" dirty="0">
                <a:latin typeface="Bookman Old Style" pitchFamily="18" charset="0"/>
              </a:rPr>
              <a:t>художников К.А.Савицкого и А.К.Куинджи, писателей К.Г.Паустовского и И.Д.Василенко, дрессировщика А.А.Дурова, певицы Е.В.Образцовой, поэта </a:t>
            </a:r>
            <a:r>
              <a:rPr lang="ru-RU" sz="1900" dirty="0" err="1">
                <a:latin typeface="Bookman Old Style" pitchFamily="18" charset="0"/>
              </a:rPr>
              <a:t>М.И.Танича</a:t>
            </a:r>
            <a:r>
              <a:rPr lang="ru-RU" sz="1900" dirty="0">
                <a:latin typeface="Bookman Old Style" pitchFamily="18" charset="0"/>
              </a:rPr>
              <a:t>, авиаконструкторов </a:t>
            </a:r>
            <a:r>
              <a:rPr lang="ru-RU" sz="1900" dirty="0" err="1">
                <a:latin typeface="Bookman Old Style" pitchFamily="18" charset="0"/>
              </a:rPr>
              <a:t>Г.М.Бериева</a:t>
            </a:r>
            <a:r>
              <a:rPr lang="ru-RU" sz="1900" dirty="0">
                <a:latin typeface="Bookman Old Style" pitchFamily="18" charset="0"/>
              </a:rPr>
              <a:t>, </a:t>
            </a:r>
            <a:r>
              <a:rPr lang="ru-RU" sz="1900" dirty="0" err="1">
                <a:latin typeface="Bookman Old Style" pitchFamily="18" charset="0"/>
              </a:rPr>
              <a:t>Р.Л.Бартини</a:t>
            </a:r>
            <a:r>
              <a:rPr lang="ru-RU" sz="1900" dirty="0">
                <a:latin typeface="Bookman Old Style" pitchFamily="18" charset="0"/>
              </a:rPr>
              <a:t> и </a:t>
            </a:r>
            <a:r>
              <a:rPr lang="ru-RU" sz="1900" dirty="0" err="1">
                <a:latin typeface="Bookman Old Style" pitchFamily="18" charset="0"/>
              </a:rPr>
              <a:t>В.М.Петлякова</a:t>
            </a:r>
            <a:r>
              <a:rPr lang="ru-RU" sz="1900" dirty="0">
                <a:latin typeface="Bookman Old Style" pitchFamily="18" charset="0"/>
              </a:rPr>
              <a:t>, литератора и общественного деятеля Н.В.Кукольника, хирурга </a:t>
            </a:r>
            <a:r>
              <a:rPr lang="ru-RU" sz="1900" dirty="0" err="1">
                <a:latin typeface="Bookman Old Style" pitchFamily="18" charset="0"/>
              </a:rPr>
              <a:t>Н.А.Богораза</a:t>
            </a:r>
            <a:r>
              <a:rPr lang="ru-RU" sz="1900" dirty="0">
                <a:latin typeface="Bookman Old Style" pitchFamily="18" charset="0"/>
              </a:rPr>
              <a:t>, математика А.А.Самарского </a:t>
            </a:r>
            <a:r>
              <a:rPr lang="ru-RU" sz="1900" dirty="0" smtClean="0">
                <a:latin typeface="Bookman Old Style" pitchFamily="18" charset="0"/>
              </a:rPr>
              <a:t> и др.</a:t>
            </a:r>
            <a:endParaRPr lang="ru-RU" sz="1900" dirty="0">
              <a:latin typeface="Bookman Old Style" pitchFamily="18" charset="0"/>
            </a:endParaRPr>
          </a:p>
        </p:txBody>
      </p:sp>
      <p:pic>
        <p:nvPicPr>
          <p:cNvPr id="4" name="Рисунок 3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3792" y="0"/>
            <a:ext cx="1524000" cy="2041071"/>
          </a:xfrm>
          <a:prstGeom prst="rect">
            <a:avLst/>
          </a:prstGeom>
        </p:spPr>
      </p:pic>
      <p:pic>
        <p:nvPicPr>
          <p:cNvPr id="5" name="Рисунок 4" descr="5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42247"/>
            <a:ext cx="1600200" cy="2124160"/>
          </a:xfrm>
          <a:prstGeom prst="rect">
            <a:avLst/>
          </a:prstGeom>
        </p:spPr>
      </p:pic>
      <p:pic>
        <p:nvPicPr>
          <p:cNvPr id="6" name="Рисунок 5" descr="4344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0115" y="4666407"/>
            <a:ext cx="1443885" cy="1837393"/>
          </a:xfrm>
          <a:prstGeom prst="rect">
            <a:avLst/>
          </a:prstGeom>
        </p:spPr>
      </p:pic>
      <p:pic>
        <p:nvPicPr>
          <p:cNvPr id="7" name="Рисунок 6" descr="343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5105399"/>
            <a:ext cx="1557020" cy="1742933"/>
          </a:xfrm>
          <a:prstGeom prst="rect">
            <a:avLst/>
          </a:prstGeom>
        </p:spPr>
      </p:pic>
      <p:pic>
        <p:nvPicPr>
          <p:cNvPr id="8" name="Рисунок 7" descr="654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7693" y="5362486"/>
            <a:ext cx="974507" cy="1366131"/>
          </a:xfrm>
          <a:prstGeom prst="rect">
            <a:avLst/>
          </a:prstGeom>
        </p:spPr>
      </p:pic>
      <p:pic>
        <p:nvPicPr>
          <p:cNvPr id="9" name="Рисунок 8" descr="545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"/>
            <a:ext cx="1600200" cy="2124159"/>
          </a:xfrm>
          <a:prstGeom prst="rect">
            <a:avLst/>
          </a:prstGeom>
        </p:spPr>
      </p:pic>
      <p:pic>
        <p:nvPicPr>
          <p:cNvPr id="10" name="Рисунок 9" descr="435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4417" y="5362486"/>
            <a:ext cx="1076325" cy="1428750"/>
          </a:xfrm>
          <a:prstGeom prst="rect">
            <a:avLst/>
          </a:prstGeom>
        </p:spPr>
      </p:pic>
      <p:pic>
        <p:nvPicPr>
          <p:cNvPr id="11" name="Рисунок 10" descr="897789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86200" y="0"/>
            <a:ext cx="1338707" cy="1581150"/>
          </a:xfrm>
          <a:prstGeom prst="rect">
            <a:avLst/>
          </a:prstGeom>
        </p:spPr>
      </p:pic>
      <p:pic>
        <p:nvPicPr>
          <p:cNvPr id="12" name="Рисунок 11" descr="4324345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7400" y="-21186"/>
            <a:ext cx="1143000" cy="1602336"/>
          </a:xfrm>
          <a:prstGeom prst="rect">
            <a:avLst/>
          </a:prstGeom>
        </p:spPr>
      </p:pic>
      <p:pic>
        <p:nvPicPr>
          <p:cNvPr id="13" name="Рисунок 12" descr="i.jpeg3423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7400" y="0"/>
            <a:ext cx="1264920" cy="1581150"/>
          </a:xfrm>
          <a:prstGeom prst="rect">
            <a:avLst/>
          </a:prstGeom>
        </p:spPr>
      </p:pic>
      <p:pic>
        <p:nvPicPr>
          <p:cNvPr id="14" name="Рисунок 13" descr="697117401_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20000" y="2135044"/>
            <a:ext cx="1524000" cy="22528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95400" y="1143000"/>
            <a:ext cx="6400800" cy="43738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latin typeface="Bookman Old Style" pitchFamily="18" charset="0"/>
              </a:rPr>
              <a:t>План:</a:t>
            </a:r>
          </a:p>
          <a:p>
            <a:pPr marL="45720" indent="0">
              <a:buNone/>
            </a:pPr>
            <a:r>
              <a:rPr lang="ru-RU" sz="2400" dirty="0" smtClean="0">
                <a:latin typeface="Bookman Old Style" pitchFamily="18" charset="0"/>
              </a:rPr>
              <a:t>1. Разработка содержания.</a:t>
            </a:r>
          </a:p>
          <a:p>
            <a:pPr marL="45720" indent="0">
              <a:buNone/>
            </a:pPr>
            <a:r>
              <a:rPr lang="ru-RU" sz="2400" dirty="0" smtClean="0">
                <a:latin typeface="Bookman Old Style" pitchFamily="18" charset="0"/>
              </a:rPr>
              <a:t>2. Сбор информации.</a:t>
            </a:r>
          </a:p>
          <a:p>
            <a:pPr marL="45720" indent="0">
              <a:buNone/>
            </a:pPr>
            <a:r>
              <a:rPr lang="ru-RU" sz="2400" dirty="0" smtClean="0">
                <a:latin typeface="Bookman Old Style" pitchFamily="18" charset="0"/>
              </a:rPr>
              <a:t>4. Создание презентаций по </a:t>
            </a:r>
            <a:r>
              <a:rPr lang="ru-RU" sz="2400" dirty="0" err="1" smtClean="0">
                <a:latin typeface="Bookman Old Style" pitchFamily="18" charset="0"/>
              </a:rPr>
              <a:t>подтемам</a:t>
            </a:r>
            <a:r>
              <a:rPr lang="ru-RU" sz="2400" dirty="0" smtClean="0">
                <a:latin typeface="Bookman Old Style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2400" dirty="0" smtClean="0">
                <a:latin typeface="Bookman Old Style" pitchFamily="18" charset="0"/>
              </a:rPr>
              <a:t>5.Создание виртуального музея.</a:t>
            </a:r>
          </a:p>
          <a:p>
            <a:endParaRPr lang="ru-RU" sz="24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21783" y="228600"/>
            <a:ext cx="6324600" cy="53340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sz="2400" i="1" dirty="0" smtClean="0"/>
              <a:t>   </a:t>
            </a:r>
            <a:r>
              <a:rPr lang="ru-RU" sz="2400" dirty="0" smtClean="0">
                <a:latin typeface="Bookman Old Style" pitchFamily="18" charset="0"/>
              </a:rPr>
              <a:t>Наш город известен всему миру как родина великого русского писателя, драматурга – А.П.Чехова. Именно здесь 29 января</a:t>
            </a:r>
          </a:p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    1860 года в небольшом домике на Полицейской улице родился  А.П.Чехов. В 8 лет  Антон Чехов поступает в таганрогскую гимназию. Здесь формировалось его видение мира, любовь к книгам, знаниям и театру. С раннего детства он трудился, </a:t>
            </a:r>
            <a:r>
              <a:rPr lang="ru-RU" sz="2400" dirty="0">
                <a:latin typeface="Bookman Old Style" pitchFamily="18" charset="0"/>
              </a:rPr>
              <a:t>к</a:t>
            </a:r>
            <a:r>
              <a:rPr lang="ru-RU" sz="2400" dirty="0" smtClean="0">
                <a:latin typeface="Bookman Old Style" pitchFamily="18" charset="0"/>
              </a:rPr>
              <a:t>аждый вечер помогал отцу в лавке. Первый раз посетил театр в </a:t>
            </a:r>
          </a:p>
          <a:p>
            <a:pPr algn="just">
              <a:buNone/>
            </a:pPr>
            <a:r>
              <a:rPr lang="ru-RU" sz="2400" dirty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   13 лет, и после этого стал страстным его поклонником . В 1879 году </a:t>
            </a:r>
            <a:r>
              <a:rPr lang="ru-RU" sz="2400" dirty="0" err="1" smtClean="0">
                <a:latin typeface="Bookman Old Style" pitchFamily="18" charset="0"/>
              </a:rPr>
              <a:t>А.П.Чехов</a:t>
            </a:r>
            <a:r>
              <a:rPr lang="ru-RU" sz="2400" dirty="0" smtClean="0">
                <a:latin typeface="Bookman Old Style" pitchFamily="18" charset="0"/>
              </a:rPr>
              <a:t> окончил гимназию и отправился в Москву для дальнейшего обучения. Но, даже уехав из города, он не забыл свою родину: часто посещал Таганрог, помогал его развитию. 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5429250"/>
            <a:ext cx="21717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71" y="343989"/>
            <a:ext cx="2590800" cy="336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429250"/>
            <a:ext cx="2190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54102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80000"/>
            <a:ext cx="2667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3400" y="762000"/>
            <a:ext cx="8229600" cy="5668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i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smtClean="0">
                <a:solidFill>
                  <a:schemeClr val="bg1"/>
                </a:solidFill>
                <a:latin typeface="Bookman Old Style" pitchFamily="18" charset="0"/>
              </a:rPr>
              <a:t>«Таганрог становится красивым, жить в нем скоро будет удобно - и, вероятно, в старости (если доживу) я буду завидовать Вам»</a:t>
            </a:r>
            <a:endParaRPr lang="ru-RU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А.П.Чехов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endParaRPr lang="ru-RU" sz="36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ru-RU" sz="3600" b="1" dirty="0">
              <a:solidFill>
                <a:schemeClr val="tx1"/>
              </a:solidFill>
              <a:latin typeface="Bookman Old Style" pitchFamily="18" charset="0"/>
            </a:endParaRPr>
          </a:p>
          <a:p>
            <a:pPr algn="ctr"/>
            <a:endParaRPr lang="ru-RU" sz="3600" b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marL="45720" indent="0" algn="ctr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Bookman Old Style" pitchFamily="18" charset="0"/>
              </a:rPr>
              <a:t>Спасибо за внимание</a:t>
            </a:r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!</a:t>
            </a:r>
            <a:endParaRPr lang="ru-RU" sz="2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33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910998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10853200" cy="72390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5257800" y="0"/>
            <a:ext cx="3886200" cy="3581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</a:t>
            </a:r>
            <a:r>
              <a:rPr lang="ru-RU" sz="2600" b="1" dirty="0" smtClean="0">
                <a:latin typeface="Bookman Old Style" pitchFamily="18" charset="0"/>
              </a:rPr>
              <a:t>Таганрог</a:t>
            </a:r>
            <a:r>
              <a:rPr lang="ru-RU" sz="2600" dirty="0" smtClean="0">
                <a:latin typeface="Bookman Old Style" pitchFamily="18" charset="0"/>
              </a:rPr>
              <a:t> </a:t>
            </a:r>
            <a:r>
              <a:rPr lang="ru-RU" sz="2600" dirty="0">
                <a:latin typeface="Bookman Old Style" pitchFamily="18" charset="0"/>
              </a:rPr>
              <a:t>- второй по величине город в Ростовской области, расположенный на северном побережье Таганрогского залива Азовского моря. </a:t>
            </a:r>
          </a:p>
        </p:txBody>
      </p:sp>
      <p:pic>
        <p:nvPicPr>
          <p:cNvPr id="8" name="Рисунок 7" descr="gorod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3760124"/>
            <a:ext cx="3962400" cy="3097876"/>
          </a:xfrm>
          <a:prstGeom prst="rect">
            <a:avLst/>
          </a:prstGeom>
        </p:spPr>
      </p:pic>
      <p:pic>
        <p:nvPicPr>
          <p:cNvPr id="9" name="Рисунок 8" descr="694382201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34000" cy="3541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8800" y="304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1219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1371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581400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400" dirty="0" smtClean="0">
                <a:latin typeface="Bookman Old Style" pitchFamily="18" charset="0"/>
              </a:rPr>
              <a:t>Удаленность его от устья реки Дон, с одной стороны, и от границы с Украиной, с другой стороны, составляет порядка 50 км, удаленность от Москвы - 950 км, от Ростова-на-Дону - 60 км. Площадь города - 80 кв.км, население - более 260 тысяч человек. </a:t>
            </a:r>
            <a:endParaRPr lang="ru-RU" sz="24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28600" y="97971"/>
            <a:ext cx="4191000" cy="6781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i="1" dirty="0" smtClean="0"/>
              <a:t>        </a:t>
            </a:r>
          </a:p>
          <a:p>
            <a:pPr>
              <a:buNone/>
            </a:pPr>
            <a:endParaRPr lang="ru-RU" sz="2400" i="1" dirty="0">
              <a:latin typeface="Bookman Old Style" pitchFamily="18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400" i="1" dirty="0" smtClean="0">
                <a:latin typeface="Bookman Old Style" pitchFamily="18" charset="0"/>
                <a:cs typeface="Arial" pitchFamily="34" charset="0"/>
              </a:rPr>
              <a:t>       </a:t>
            </a:r>
            <a:r>
              <a:rPr lang="ru-RU" sz="2400" dirty="0" smtClean="0">
                <a:latin typeface="Bookman Old Style" pitchFamily="18" charset="0"/>
                <a:cs typeface="Arial" pitchFamily="34" charset="0"/>
              </a:rPr>
              <a:t>В </a:t>
            </a:r>
            <a:r>
              <a:rPr lang="ru-RU" sz="2400" dirty="0">
                <a:latin typeface="Bookman Old Style" pitchFamily="18" charset="0"/>
                <a:cs typeface="Arial" pitchFamily="34" charset="0"/>
              </a:rPr>
              <a:t>конце XVII века для России </a:t>
            </a:r>
            <a:r>
              <a:rPr lang="ru-RU" sz="2400" dirty="0" smtClean="0">
                <a:latin typeface="Bookman Old Style" pitchFamily="18" charset="0"/>
                <a:cs typeface="Arial" pitchFamily="34" charset="0"/>
              </a:rPr>
              <a:t>встал </a:t>
            </a:r>
            <a:r>
              <a:rPr lang="ru-RU" sz="2400" dirty="0">
                <a:latin typeface="Bookman Old Style" pitchFamily="18" charset="0"/>
                <a:cs typeface="Arial" pitchFamily="34" charset="0"/>
              </a:rPr>
              <a:t>вопрос о выходе к морю для расширения торговых и культурных связей с западными государствами. Начать войну с Турцией решился </a:t>
            </a:r>
            <a:r>
              <a:rPr lang="ru-RU" sz="2400" dirty="0" smtClean="0">
                <a:latin typeface="Bookman Old Style" pitchFamily="18" charset="0"/>
                <a:cs typeface="Arial" pitchFamily="34" charset="0"/>
              </a:rPr>
              <a:t>царь </a:t>
            </a:r>
            <a:r>
              <a:rPr lang="ru-RU" sz="2400" dirty="0">
                <a:latin typeface="Bookman Old Style" pitchFamily="18" charset="0"/>
                <a:cs typeface="Arial" pitchFamily="34" charset="0"/>
              </a:rPr>
              <a:t>Пётр I. Для этого он предпринял Азовские </a:t>
            </a:r>
            <a:r>
              <a:rPr lang="ru-RU" sz="2400" dirty="0" smtClean="0">
                <a:latin typeface="Bookman Old Style" pitchFamily="18" charset="0"/>
                <a:cs typeface="Arial" pitchFamily="34" charset="0"/>
              </a:rPr>
              <a:t>походы. Но Первый поход закончился неудачей, поскольку Русская армия не имела флота.</a:t>
            </a:r>
            <a:endParaRPr lang="ru-RU" sz="2400" dirty="0"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Рисунок 6" descr="694365201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81000"/>
            <a:ext cx="4171950" cy="6172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457200" y="228600"/>
            <a:ext cx="8077200" cy="2286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    </a:t>
            </a:r>
          </a:p>
          <a:p>
            <a:pPr algn="just">
              <a:buNone/>
            </a:pPr>
            <a:r>
              <a:rPr lang="ru-RU" i="1" dirty="0"/>
              <a:t> </a:t>
            </a:r>
            <a:r>
              <a:rPr lang="ru-RU" i="1" dirty="0" smtClean="0"/>
              <a:t>      </a:t>
            </a:r>
            <a:r>
              <a:rPr lang="ru-RU" sz="2400" dirty="0" smtClean="0">
                <a:latin typeface="Bookman Old Style" pitchFamily="18" charset="0"/>
              </a:rPr>
              <a:t>После поражения в Преображенском под Москвой, в Воронеже, Козлове, Добром и </a:t>
            </a:r>
            <a:r>
              <a:rPr lang="ru-RU" sz="2400" dirty="0" err="1" smtClean="0">
                <a:latin typeface="Bookman Old Style" pitchFamily="18" charset="0"/>
              </a:rPr>
              <a:t>Сокольске</a:t>
            </a:r>
            <a:r>
              <a:rPr lang="ru-RU" sz="2400" dirty="0" smtClean="0">
                <a:latin typeface="Bookman Old Style" pitchFamily="18" charset="0"/>
              </a:rPr>
              <a:t> развернулось строительство парусно-гребной флотилии.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1026" name="Picture 2" descr="C:\Users\Tolik\Desktop\ИВТ\0_e3ac_bbdf2e5f_X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1273</TotalTime>
  <Words>2879</Words>
  <Application>Microsoft Office PowerPoint</Application>
  <PresentationFormat>Экран (4:3)</PresentationFormat>
  <Paragraphs>158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Воздушный поток</vt:lpstr>
      <vt:lpstr>МОБУ СОШ № 34  История города        Таганрога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Tolik</dc:creator>
  <cp:lastModifiedBy>Пользователь Windows</cp:lastModifiedBy>
  <cp:revision>139</cp:revision>
  <dcterms:created xsi:type="dcterms:W3CDTF">2012-12-07T09:56:51Z</dcterms:created>
  <dcterms:modified xsi:type="dcterms:W3CDTF">2018-02-04T12:49:50Z</dcterms:modified>
</cp:coreProperties>
</file>